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1037" r:id="rId2"/>
    <p:sldId id="257" r:id="rId3"/>
    <p:sldId id="259" r:id="rId4"/>
    <p:sldId id="274" r:id="rId5"/>
    <p:sldId id="260" r:id="rId6"/>
    <p:sldId id="261" r:id="rId7"/>
    <p:sldId id="289" r:id="rId8"/>
    <p:sldId id="291" r:id="rId9"/>
    <p:sldId id="290" r:id="rId10"/>
    <p:sldId id="292" r:id="rId11"/>
    <p:sldId id="293" r:id="rId12"/>
    <p:sldId id="294" r:id="rId13"/>
    <p:sldId id="295" r:id="rId14"/>
    <p:sldId id="296" r:id="rId15"/>
    <p:sldId id="297" r:id="rId16"/>
    <p:sldId id="298" r:id="rId17"/>
    <p:sldId id="1038" r:id="rId18"/>
    <p:sldId id="1039" r:id="rId19"/>
    <p:sldId id="1040" r:id="rId20"/>
    <p:sldId id="1041" r:id="rId21"/>
    <p:sldId id="1042" r:id="rId22"/>
    <p:sldId id="1043" r:id="rId23"/>
    <p:sldId id="1044" r:id="rId24"/>
    <p:sldId id="258" r:id="rId25"/>
  </p:sldIdLst>
  <p:sldSz cx="12192000" cy="6858000"/>
  <p:notesSz cx="6858000" cy="9144000"/>
  <p:defaultTextStyle>
    <a:defPPr>
      <a:defRPr lang="es-CO"/>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205"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3333"/>
    <a:srgbClr val="173F5F"/>
    <a:srgbClr val="F4A261"/>
    <a:srgbClr val="E9C46A"/>
    <a:srgbClr val="E76F51"/>
    <a:srgbClr val="ED7D31"/>
    <a:srgbClr val="DAB041"/>
    <a:srgbClr val="BD9237"/>
    <a:srgbClr val="2A9D8F"/>
    <a:srgbClr val="F8F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3" autoAdjust="0"/>
    <p:restoredTop sz="94624" autoAdjust="0"/>
  </p:normalViewPr>
  <p:slideViewPr>
    <p:cSldViewPr snapToGrid="0">
      <p:cViewPr varScale="1">
        <p:scale>
          <a:sx n="86" d="100"/>
          <a:sy n="86" d="100"/>
        </p:scale>
        <p:origin x="466" y="67"/>
      </p:cViewPr>
      <p:guideLst>
        <p:guide orient="horz" pos="2205"/>
        <p:guide pos="386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963A18E5-A0D9-4DE9-8175-4714BA954D78}" type="datetimeFigureOut">
              <a:rPr lang="es-CO" altLang="es-CO"/>
              <a:pPr>
                <a:defRPr/>
              </a:pPr>
              <a:t>24/11/2024</a:t>
            </a:fld>
            <a:endParaRPr lang="es-CO" alt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s-ES" altLang="es-CO" noProof="0"/>
              <a:t>Editar el estilo de texto del patrón</a:t>
            </a:r>
          </a:p>
          <a:p>
            <a:pPr lvl="1"/>
            <a:r>
              <a:rPr lang="es-ES" altLang="es-CO" noProof="0"/>
              <a:t>Segundo nivel</a:t>
            </a:r>
          </a:p>
          <a:p>
            <a:pPr lvl="2"/>
            <a:r>
              <a:rPr lang="es-ES" altLang="es-CO" noProof="0"/>
              <a:t>Tercer nivel</a:t>
            </a:r>
          </a:p>
          <a:p>
            <a:pPr lvl="3"/>
            <a:r>
              <a:rPr lang="es-ES" altLang="es-CO" noProof="0"/>
              <a:t>Cuarto nivel</a:t>
            </a:r>
          </a:p>
          <a:p>
            <a:pPr lvl="4"/>
            <a:r>
              <a:rPr lang="es-ES" altLang="es-CO" noProof="0"/>
              <a:t>Quinto nivel</a:t>
            </a:r>
            <a:endParaRPr lang="es-CO" altLang="es-CO" noProof="0"/>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FC71C11-CB1F-4293-8B42-28E21BCA906D}" type="slidenum">
              <a:rPr lang="es-CO" altLang="es-CO"/>
              <a:pPr>
                <a:defRPr/>
              </a:pPr>
              <a:t>‹Nº›</a:t>
            </a:fld>
            <a:endParaRPr lang="es-CO" altLang="es-CO" dirty="0"/>
          </a:p>
        </p:txBody>
      </p:sp>
    </p:spTree>
    <p:extLst>
      <p:ext uri="{BB962C8B-B14F-4D97-AF65-F5344CB8AC3E}">
        <p14:creationId xmlns:p14="http://schemas.microsoft.com/office/powerpoint/2010/main" val="23548729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7"/>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ítulo 1"/>
          <p:cNvSpPr>
            <a:spLocks noGrp="1"/>
          </p:cNvSpPr>
          <p:nvPr>
            <p:ph type="ctrTitle"/>
          </p:nvPr>
        </p:nvSpPr>
        <p:spPr>
          <a:xfrm>
            <a:off x="1524000" y="2709644"/>
            <a:ext cx="9144000" cy="1663447"/>
          </a:xfrm>
        </p:spPr>
        <p:txBody>
          <a:bodyPr>
            <a:normAutofit/>
          </a:bodyPr>
          <a:lstStyle>
            <a:lvl1pPr algn="ctr">
              <a:defRPr sz="4000" b="1">
                <a:solidFill>
                  <a:srgbClr val="AD3333"/>
                </a:solidFill>
                <a:latin typeface="+mn-lt"/>
                <a:cs typeface="Arial" panose="020B0604020202020204" pitchFamily="34" charset="0"/>
              </a:defRPr>
            </a:lvl1pPr>
          </a:lstStyle>
          <a:p>
            <a:r>
              <a:rPr lang="es-ES" dirty="0"/>
              <a:t>Haga clic para modificar el estilo de título del patrón</a:t>
            </a:r>
            <a:endParaRPr lang="es-CO" dirty="0"/>
          </a:p>
        </p:txBody>
      </p:sp>
      <p:sp>
        <p:nvSpPr>
          <p:cNvPr id="3" name="Subtítulo 2"/>
          <p:cNvSpPr>
            <a:spLocks noGrp="1"/>
          </p:cNvSpPr>
          <p:nvPr>
            <p:ph type="subTitle" idx="1"/>
          </p:nvPr>
        </p:nvSpPr>
        <p:spPr>
          <a:xfrm>
            <a:off x="1524000" y="4554909"/>
            <a:ext cx="9144000" cy="1010540"/>
          </a:xfrm>
        </p:spPr>
        <p:txBody>
          <a:bodyPr/>
          <a:lstStyle>
            <a:lvl1pPr marL="0" indent="0" algn="ctr">
              <a:buNone/>
              <a:defRPr sz="2400">
                <a:solidFill>
                  <a:schemeClr val="tx1">
                    <a:lumMod val="75000"/>
                    <a:lumOff val="25000"/>
                  </a:schemeClr>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editar el estilo de subtítulo del patrón</a:t>
            </a:r>
            <a:endParaRPr lang="es-CO" dirty="0"/>
          </a:p>
        </p:txBody>
      </p:sp>
    </p:spTree>
    <p:extLst>
      <p:ext uri="{BB962C8B-B14F-4D97-AF65-F5344CB8AC3E}">
        <p14:creationId xmlns:p14="http://schemas.microsoft.com/office/powerpoint/2010/main" val="322012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lvl1pPr>
              <a:defRPr/>
            </a:lvl1pPr>
          </a:lstStyle>
          <a:p>
            <a:pPr>
              <a:defRPr/>
            </a:pPr>
            <a:fld id="{DB2DA6CB-D3E4-4B23-BD2C-29898E8E8D0A}" type="datetimeFigureOut">
              <a:rPr lang="es-CO" altLang="es-CO"/>
              <a:pPr>
                <a:defRPr/>
              </a:pPr>
              <a:t>24/11/2024</a:t>
            </a:fld>
            <a:endParaRPr lang="es-CO" altLang="es-CO" dirty="0"/>
          </a:p>
        </p:txBody>
      </p:sp>
      <p:sp>
        <p:nvSpPr>
          <p:cNvPr id="5" name="Marcador de pie de página 4"/>
          <p:cNvSpPr>
            <a:spLocks noGrp="1"/>
          </p:cNvSpPr>
          <p:nvPr>
            <p:ph type="ftr" sz="quarter" idx="11"/>
          </p:nvPr>
        </p:nvSpPr>
        <p:spPr/>
        <p:txBody>
          <a:bodyPr/>
          <a:lstStyle>
            <a:lvl1pPr>
              <a:defRPr/>
            </a:lvl1pPr>
          </a:lstStyle>
          <a:p>
            <a:pPr>
              <a:defRPr/>
            </a:pPr>
            <a:endParaRPr lang="es-CO" dirty="0"/>
          </a:p>
        </p:txBody>
      </p:sp>
      <p:sp>
        <p:nvSpPr>
          <p:cNvPr id="6" name="Marcador de número de diapositiva 5"/>
          <p:cNvSpPr>
            <a:spLocks noGrp="1"/>
          </p:cNvSpPr>
          <p:nvPr>
            <p:ph type="sldNum" sz="quarter" idx="12"/>
          </p:nvPr>
        </p:nvSpPr>
        <p:spPr/>
        <p:txBody>
          <a:bodyPr/>
          <a:lstStyle>
            <a:lvl1pPr>
              <a:defRPr/>
            </a:lvl1pPr>
          </a:lstStyle>
          <a:p>
            <a:pPr>
              <a:defRPr/>
            </a:pPr>
            <a:fld id="{F9ED8EA2-5042-4875-A37A-6744D37E4262}" type="slidenum">
              <a:rPr lang="es-CO" altLang="es-CO"/>
              <a:pPr>
                <a:defRPr/>
              </a:pPr>
              <a:t>‹Nº›</a:t>
            </a:fld>
            <a:endParaRPr lang="es-CO" altLang="es-CO" dirty="0"/>
          </a:p>
        </p:txBody>
      </p:sp>
    </p:spTree>
    <p:extLst>
      <p:ext uri="{BB962C8B-B14F-4D97-AF65-F5344CB8AC3E}">
        <p14:creationId xmlns:p14="http://schemas.microsoft.com/office/powerpoint/2010/main" val="2943602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2"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2"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lvl1pPr>
              <a:defRPr/>
            </a:lvl1pPr>
          </a:lstStyle>
          <a:p>
            <a:pPr>
              <a:defRPr/>
            </a:pPr>
            <a:fld id="{4A97366A-F3A6-4CC4-B840-9EDE02E74CD2}" type="datetimeFigureOut">
              <a:rPr lang="es-CO" altLang="es-CO"/>
              <a:pPr>
                <a:defRPr/>
              </a:pPr>
              <a:t>24/11/2024</a:t>
            </a:fld>
            <a:endParaRPr lang="es-CO" altLang="es-CO" dirty="0"/>
          </a:p>
        </p:txBody>
      </p:sp>
      <p:sp>
        <p:nvSpPr>
          <p:cNvPr id="5" name="Marcador de pie de página 4"/>
          <p:cNvSpPr>
            <a:spLocks noGrp="1"/>
          </p:cNvSpPr>
          <p:nvPr>
            <p:ph type="ftr" sz="quarter" idx="11"/>
          </p:nvPr>
        </p:nvSpPr>
        <p:spPr/>
        <p:txBody>
          <a:bodyPr/>
          <a:lstStyle>
            <a:lvl1pPr>
              <a:defRPr/>
            </a:lvl1pPr>
          </a:lstStyle>
          <a:p>
            <a:pPr>
              <a:defRPr/>
            </a:pPr>
            <a:endParaRPr lang="es-CO" dirty="0"/>
          </a:p>
        </p:txBody>
      </p:sp>
      <p:sp>
        <p:nvSpPr>
          <p:cNvPr id="6" name="Marcador de número de diapositiva 5"/>
          <p:cNvSpPr>
            <a:spLocks noGrp="1"/>
          </p:cNvSpPr>
          <p:nvPr>
            <p:ph type="sldNum" sz="quarter" idx="12"/>
          </p:nvPr>
        </p:nvSpPr>
        <p:spPr/>
        <p:txBody>
          <a:bodyPr/>
          <a:lstStyle>
            <a:lvl1pPr>
              <a:defRPr/>
            </a:lvl1pPr>
          </a:lstStyle>
          <a:p>
            <a:pPr>
              <a:defRPr/>
            </a:pPr>
            <a:fld id="{CAFE0346-D625-4449-9F82-2DA76696FDB3}" type="slidenum">
              <a:rPr lang="es-CO" altLang="es-CO"/>
              <a:pPr>
                <a:defRPr/>
              </a:pPr>
              <a:t>‹Nº›</a:t>
            </a:fld>
            <a:endParaRPr lang="es-CO" altLang="es-CO" dirty="0"/>
          </a:p>
        </p:txBody>
      </p:sp>
    </p:spTree>
    <p:extLst>
      <p:ext uri="{BB962C8B-B14F-4D97-AF65-F5344CB8AC3E}">
        <p14:creationId xmlns:p14="http://schemas.microsoft.com/office/powerpoint/2010/main" val="279179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4" name="Imagen 6"/>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a:xfrm>
            <a:off x="205811" y="160027"/>
            <a:ext cx="10515600" cy="984562"/>
          </a:xfrm>
        </p:spPr>
        <p:txBody>
          <a:bodyPr anchor="t">
            <a:normAutofit/>
          </a:bodyPr>
          <a:lstStyle>
            <a:lvl1pPr>
              <a:defRPr sz="2400" b="1">
                <a:solidFill>
                  <a:srgbClr val="AD3333"/>
                </a:solidFill>
                <a:latin typeface="+mn-lt"/>
                <a:cs typeface="Arial" panose="020B0604020202020204" pitchFamily="34" charset="0"/>
              </a:defRPr>
            </a:lvl1pPr>
          </a:lstStyle>
          <a:p>
            <a:r>
              <a:rPr lang="es-ES" dirty="0"/>
              <a:t>Haga clic para modificar el estilo de título del patrón</a:t>
            </a:r>
            <a:endParaRPr lang="es-CO" dirty="0"/>
          </a:p>
        </p:txBody>
      </p:sp>
      <p:sp>
        <p:nvSpPr>
          <p:cNvPr id="3" name="Marcador de contenido 2"/>
          <p:cNvSpPr>
            <a:spLocks noGrp="1"/>
          </p:cNvSpPr>
          <p:nvPr>
            <p:ph idx="1"/>
          </p:nvPr>
        </p:nvSpPr>
        <p:spPr>
          <a:xfrm>
            <a:off x="633415" y="1304617"/>
            <a:ext cx="10925175" cy="5036362"/>
          </a:xfrm>
        </p:spPr>
        <p:txBody>
          <a:bodyPr/>
          <a:lstStyle>
            <a:lvl1pPr marL="0" indent="0">
              <a:buNone/>
              <a:defRPr>
                <a:latin typeface="+mn-lt"/>
                <a:cs typeface="Arial" panose="020B0604020202020204" pitchFamily="34" charset="0"/>
              </a:defRPr>
            </a:lvl1pPr>
            <a:lvl2pPr>
              <a:defRPr>
                <a:latin typeface="+mn-lt"/>
                <a:cs typeface="Arial" panose="020B0604020202020204" pitchFamily="34" charset="0"/>
              </a:defRPr>
            </a:lvl2pPr>
            <a:lvl3pPr>
              <a:defRPr>
                <a:latin typeface="+mn-lt"/>
                <a:cs typeface="Arial" panose="020B0604020202020204" pitchFamily="34" charset="0"/>
              </a:defRPr>
            </a:lvl3pPr>
            <a:lvl4pPr>
              <a:defRPr>
                <a:latin typeface="+mn-lt"/>
                <a:cs typeface="Arial" panose="020B0604020202020204" pitchFamily="34" charset="0"/>
              </a:defRPr>
            </a:lvl4pPr>
            <a:lvl5pPr>
              <a:defRPr>
                <a:latin typeface="+mn-lt"/>
                <a:cs typeface="Arial" panose="020B0604020202020204"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1156356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7"/>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05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49"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49"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lvl1pPr>
              <a:defRPr/>
            </a:lvl1pPr>
          </a:lstStyle>
          <a:p>
            <a:pPr>
              <a:defRPr/>
            </a:pPr>
            <a:fld id="{B41C16E0-D039-44C8-8192-BDED2ABD827A}" type="datetimeFigureOut">
              <a:rPr lang="es-CO" altLang="es-CO"/>
              <a:pPr>
                <a:defRPr/>
              </a:pPr>
              <a:t>24/11/2024</a:t>
            </a:fld>
            <a:endParaRPr lang="es-CO" altLang="es-CO" dirty="0"/>
          </a:p>
        </p:txBody>
      </p:sp>
      <p:sp>
        <p:nvSpPr>
          <p:cNvPr id="5" name="Marcador de pie de página 4"/>
          <p:cNvSpPr>
            <a:spLocks noGrp="1"/>
          </p:cNvSpPr>
          <p:nvPr>
            <p:ph type="ftr" sz="quarter" idx="11"/>
          </p:nvPr>
        </p:nvSpPr>
        <p:spPr/>
        <p:txBody>
          <a:bodyPr/>
          <a:lstStyle>
            <a:lvl1pPr>
              <a:defRPr/>
            </a:lvl1pPr>
          </a:lstStyle>
          <a:p>
            <a:pPr>
              <a:defRPr/>
            </a:pPr>
            <a:endParaRPr lang="es-CO" dirty="0"/>
          </a:p>
        </p:txBody>
      </p:sp>
      <p:sp>
        <p:nvSpPr>
          <p:cNvPr id="6" name="Marcador de número de diapositiva 5"/>
          <p:cNvSpPr>
            <a:spLocks noGrp="1"/>
          </p:cNvSpPr>
          <p:nvPr>
            <p:ph type="sldNum" sz="quarter" idx="12"/>
          </p:nvPr>
        </p:nvSpPr>
        <p:spPr/>
        <p:txBody>
          <a:bodyPr/>
          <a:lstStyle>
            <a:lvl1pPr>
              <a:defRPr/>
            </a:lvl1pPr>
          </a:lstStyle>
          <a:p>
            <a:pPr>
              <a:defRPr/>
            </a:pPr>
            <a:fld id="{BC3F9D22-3D66-4249-AA17-FD6741AF4098}" type="slidenum">
              <a:rPr lang="es-CO" altLang="es-CO"/>
              <a:pPr>
                <a:defRPr/>
              </a:pPr>
              <a:t>‹Nº›</a:t>
            </a:fld>
            <a:endParaRPr lang="es-CO" altLang="es-CO" dirty="0"/>
          </a:p>
        </p:txBody>
      </p:sp>
    </p:spTree>
    <p:extLst>
      <p:ext uri="{BB962C8B-B14F-4D97-AF65-F5344CB8AC3E}">
        <p14:creationId xmlns:p14="http://schemas.microsoft.com/office/powerpoint/2010/main" val="317421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3"/>
          <p:cNvSpPr>
            <a:spLocks noGrp="1"/>
          </p:cNvSpPr>
          <p:nvPr>
            <p:ph type="dt" sz="half" idx="10"/>
          </p:nvPr>
        </p:nvSpPr>
        <p:spPr/>
        <p:txBody>
          <a:bodyPr/>
          <a:lstStyle>
            <a:lvl1pPr>
              <a:defRPr/>
            </a:lvl1pPr>
          </a:lstStyle>
          <a:p>
            <a:pPr>
              <a:defRPr/>
            </a:pPr>
            <a:fld id="{87100998-559D-4EBD-9347-6656379B4AEC}" type="datetimeFigureOut">
              <a:rPr lang="es-CO" altLang="es-CO"/>
              <a:pPr>
                <a:defRPr/>
              </a:pPr>
              <a:t>24/11/2024</a:t>
            </a:fld>
            <a:endParaRPr lang="es-CO" altLang="es-CO" dirty="0"/>
          </a:p>
        </p:txBody>
      </p:sp>
      <p:sp>
        <p:nvSpPr>
          <p:cNvPr id="6" name="Marcador de pie de página 4"/>
          <p:cNvSpPr>
            <a:spLocks noGrp="1"/>
          </p:cNvSpPr>
          <p:nvPr>
            <p:ph type="ftr" sz="quarter" idx="11"/>
          </p:nvPr>
        </p:nvSpPr>
        <p:spPr/>
        <p:txBody>
          <a:bodyPr/>
          <a:lstStyle>
            <a:lvl1pPr>
              <a:defRPr/>
            </a:lvl1pPr>
          </a:lstStyle>
          <a:p>
            <a:pPr>
              <a:defRPr/>
            </a:pPr>
            <a:endParaRPr lang="es-CO" dirty="0"/>
          </a:p>
        </p:txBody>
      </p:sp>
      <p:sp>
        <p:nvSpPr>
          <p:cNvPr id="7" name="Marcador de número de diapositiva 5"/>
          <p:cNvSpPr>
            <a:spLocks noGrp="1"/>
          </p:cNvSpPr>
          <p:nvPr>
            <p:ph type="sldNum" sz="quarter" idx="12"/>
          </p:nvPr>
        </p:nvSpPr>
        <p:spPr/>
        <p:txBody>
          <a:bodyPr/>
          <a:lstStyle>
            <a:lvl1pPr>
              <a:defRPr/>
            </a:lvl1pPr>
          </a:lstStyle>
          <a:p>
            <a:pPr>
              <a:defRPr/>
            </a:pPr>
            <a:fld id="{4DC1419D-0432-4585-A706-2226F93876C0}" type="slidenum">
              <a:rPr lang="es-CO" altLang="es-CO"/>
              <a:pPr>
                <a:defRPr/>
              </a:pPr>
              <a:t>‹Nº›</a:t>
            </a:fld>
            <a:endParaRPr lang="es-CO" altLang="es-CO" dirty="0"/>
          </a:p>
        </p:txBody>
      </p:sp>
    </p:spTree>
    <p:extLst>
      <p:ext uri="{BB962C8B-B14F-4D97-AF65-F5344CB8AC3E}">
        <p14:creationId xmlns:p14="http://schemas.microsoft.com/office/powerpoint/2010/main" val="372170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6"/>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2"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3"/>
          <p:cNvSpPr>
            <a:spLocks noGrp="1"/>
          </p:cNvSpPr>
          <p:nvPr>
            <p:ph type="dt" sz="half" idx="10"/>
          </p:nvPr>
        </p:nvSpPr>
        <p:spPr/>
        <p:txBody>
          <a:bodyPr/>
          <a:lstStyle>
            <a:lvl1pPr>
              <a:defRPr/>
            </a:lvl1pPr>
          </a:lstStyle>
          <a:p>
            <a:pPr>
              <a:defRPr/>
            </a:pPr>
            <a:fld id="{CF0ECEDC-06ED-4C7C-9B03-83046E1325F6}" type="datetimeFigureOut">
              <a:rPr lang="es-CO" altLang="es-CO"/>
              <a:pPr>
                <a:defRPr/>
              </a:pPr>
              <a:t>24/11/2024</a:t>
            </a:fld>
            <a:endParaRPr lang="es-CO" altLang="es-CO" dirty="0"/>
          </a:p>
        </p:txBody>
      </p:sp>
      <p:sp>
        <p:nvSpPr>
          <p:cNvPr id="8" name="Marcador de pie de página 4"/>
          <p:cNvSpPr>
            <a:spLocks noGrp="1"/>
          </p:cNvSpPr>
          <p:nvPr>
            <p:ph type="ftr" sz="quarter" idx="11"/>
          </p:nvPr>
        </p:nvSpPr>
        <p:spPr/>
        <p:txBody>
          <a:bodyPr/>
          <a:lstStyle>
            <a:lvl1pPr>
              <a:defRPr/>
            </a:lvl1pPr>
          </a:lstStyle>
          <a:p>
            <a:pPr>
              <a:defRPr/>
            </a:pPr>
            <a:endParaRPr lang="es-CO" dirty="0"/>
          </a:p>
        </p:txBody>
      </p:sp>
      <p:sp>
        <p:nvSpPr>
          <p:cNvPr id="9" name="Marcador de número de diapositiva 5"/>
          <p:cNvSpPr>
            <a:spLocks noGrp="1"/>
          </p:cNvSpPr>
          <p:nvPr>
            <p:ph type="sldNum" sz="quarter" idx="12"/>
          </p:nvPr>
        </p:nvSpPr>
        <p:spPr/>
        <p:txBody>
          <a:bodyPr/>
          <a:lstStyle>
            <a:lvl1pPr>
              <a:defRPr/>
            </a:lvl1pPr>
          </a:lstStyle>
          <a:p>
            <a:pPr>
              <a:defRPr/>
            </a:pPr>
            <a:fld id="{AE470616-2E74-471E-AAEF-A4D337523D7F}" type="slidenum">
              <a:rPr lang="es-CO" altLang="es-CO"/>
              <a:pPr>
                <a:defRPr/>
              </a:pPr>
              <a:t>‹Nº›</a:t>
            </a:fld>
            <a:endParaRPr lang="es-CO" altLang="es-CO" dirty="0"/>
          </a:p>
        </p:txBody>
      </p:sp>
    </p:spTree>
    <p:extLst>
      <p:ext uri="{BB962C8B-B14F-4D97-AF65-F5344CB8AC3E}">
        <p14:creationId xmlns:p14="http://schemas.microsoft.com/office/powerpoint/2010/main" val="298930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3"/>
          <p:cNvSpPr>
            <a:spLocks noGrp="1"/>
          </p:cNvSpPr>
          <p:nvPr>
            <p:ph type="dt" sz="half" idx="10"/>
          </p:nvPr>
        </p:nvSpPr>
        <p:spPr/>
        <p:txBody>
          <a:bodyPr/>
          <a:lstStyle>
            <a:lvl1pPr>
              <a:defRPr/>
            </a:lvl1pPr>
          </a:lstStyle>
          <a:p>
            <a:pPr>
              <a:defRPr/>
            </a:pPr>
            <a:fld id="{9FBF25C1-17BB-4366-890E-F326F3BED209}" type="datetimeFigureOut">
              <a:rPr lang="es-CO" altLang="es-CO"/>
              <a:pPr>
                <a:defRPr/>
              </a:pPr>
              <a:t>24/11/2024</a:t>
            </a:fld>
            <a:endParaRPr lang="es-CO" altLang="es-CO" dirty="0"/>
          </a:p>
        </p:txBody>
      </p:sp>
      <p:sp>
        <p:nvSpPr>
          <p:cNvPr id="4" name="Marcador de pie de página 4"/>
          <p:cNvSpPr>
            <a:spLocks noGrp="1"/>
          </p:cNvSpPr>
          <p:nvPr>
            <p:ph type="ftr" sz="quarter" idx="11"/>
          </p:nvPr>
        </p:nvSpPr>
        <p:spPr/>
        <p:txBody>
          <a:bodyPr/>
          <a:lstStyle>
            <a:lvl1pPr>
              <a:defRPr/>
            </a:lvl1pPr>
          </a:lstStyle>
          <a:p>
            <a:pPr>
              <a:defRPr/>
            </a:pPr>
            <a:endParaRPr lang="es-CO" dirty="0"/>
          </a:p>
        </p:txBody>
      </p:sp>
      <p:sp>
        <p:nvSpPr>
          <p:cNvPr id="5" name="Marcador de número de diapositiva 5"/>
          <p:cNvSpPr>
            <a:spLocks noGrp="1"/>
          </p:cNvSpPr>
          <p:nvPr>
            <p:ph type="sldNum" sz="quarter" idx="12"/>
          </p:nvPr>
        </p:nvSpPr>
        <p:spPr/>
        <p:txBody>
          <a:bodyPr/>
          <a:lstStyle>
            <a:lvl1pPr>
              <a:defRPr/>
            </a:lvl1pPr>
          </a:lstStyle>
          <a:p>
            <a:pPr>
              <a:defRPr/>
            </a:pPr>
            <a:fld id="{2AFE7D14-50C1-4B66-A5F4-D9657C158CA5}" type="slidenum">
              <a:rPr lang="es-CO" altLang="es-CO"/>
              <a:pPr>
                <a:defRPr/>
              </a:pPr>
              <a:t>‹Nº›</a:t>
            </a:fld>
            <a:endParaRPr lang="es-CO" altLang="es-CO" dirty="0"/>
          </a:p>
        </p:txBody>
      </p:sp>
    </p:spTree>
    <p:extLst>
      <p:ext uri="{BB962C8B-B14F-4D97-AF65-F5344CB8AC3E}">
        <p14:creationId xmlns:p14="http://schemas.microsoft.com/office/powerpoint/2010/main" val="1048338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3"/>
          <p:cNvSpPr>
            <a:spLocks noGrp="1"/>
          </p:cNvSpPr>
          <p:nvPr>
            <p:ph type="dt" sz="half" idx="10"/>
          </p:nvPr>
        </p:nvSpPr>
        <p:spPr/>
        <p:txBody>
          <a:bodyPr/>
          <a:lstStyle>
            <a:lvl1pPr>
              <a:defRPr/>
            </a:lvl1pPr>
          </a:lstStyle>
          <a:p>
            <a:pPr>
              <a:defRPr/>
            </a:pPr>
            <a:fld id="{D3D9A324-A69E-4F9E-8265-9E809888D80A}" type="datetimeFigureOut">
              <a:rPr lang="es-CO" altLang="es-CO"/>
              <a:pPr>
                <a:defRPr/>
              </a:pPr>
              <a:t>24/11/2024</a:t>
            </a:fld>
            <a:endParaRPr lang="es-CO" altLang="es-CO" dirty="0"/>
          </a:p>
        </p:txBody>
      </p:sp>
      <p:sp>
        <p:nvSpPr>
          <p:cNvPr id="6" name="Marcador de pie de página 4"/>
          <p:cNvSpPr>
            <a:spLocks noGrp="1"/>
          </p:cNvSpPr>
          <p:nvPr>
            <p:ph type="ftr" sz="quarter" idx="11"/>
          </p:nvPr>
        </p:nvSpPr>
        <p:spPr/>
        <p:txBody>
          <a:bodyPr/>
          <a:lstStyle>
            <a:lvl1pPr>
              <a:defRPr/>
            </a:lvl1pPr>
          </a:lstStyle>
          <a:p>
            <a:pPr>
              <a:defRPr/>
            </a:pPr>
            <a:endParaRPr lang="es-CO" dirty="0"/>
          </a:p>
        </p:txBody>
      </p:sp>
      <p:sp>
        <p:nvSpPr>
          <p:cNvPr id="7" name="Marcador de número de diapositiva 5"/>
          <p:cNvSpPr>
            <a:spLocks noGrp="1"/>
          </p:cNvSpPr>
          <p:nvPr>
            <p:ph type="sldNum" sz="quarter" idx="12"/>
          </p:nvPr>
        </p:nvSpPr>
        <p:spPr/>
        <p:txBody>
          <a:bodyPr/>
          <a:lstStyle>
            <a:lvl1pPr>
              <a:defRPr/>
            </a:lvl1pPr>
          </a:lstStyle>
          <a:p>
            <a:pPr>
              <a:defRPr/>
            </a:pPr>
            <a:fld id="{156040C8-FB79-4E6D-A221-B9C004F27102}" type="slidenum">
              <a:rPr lang="es-CO" altLang="es-CO"/>
              <a:pPr>
                <a:defRPr/>
              </a:pPr>
              <a:t>‹Nº›</a:t>
            </a:fld>
            <a:endParaRPr lang="es-CO" altLang="es-CO" dirty="0"/>
          </a:p>
        </p:txBody>
      </p:sp>
    </p:spTree>
    <p:extLst>
      <p:ext uri="{BB962C8B-B14F-4D97-AF65-F5344CB8AC3E}">
        <p14:creationId xmlns:p14="http://schemas.microsoft.com/office/powerpoint/2010/main" val="22948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6"/>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O" noProof="0"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3"/>
          <p:cNvSpPr>
            <a:spLocks noGrp="1"/>
          </p:cNvSpPr>
          <p:nvPr>
            <p:ph type="dt" sz="half" idx="10"/>
          </p:nvPr>
        </p:nvSpPr>
        <p:spPr/>
        <p:txBody>
          <a:bodyPr/>
          <a:lstStyle>
            <a:lvl1pPr>
              <a:defRPr/>
            </a:lvl1pPr>
          </a:lstStyle>
          <a:p>
            <a:pPr>
              <a:defRPr/>
            </a:pPr>
            <a:fld id="{120B7F63-9348-4FED-9EED-D818C16FCE77}" type="datetimeFigureOut">
              <a:rPr lang="es-CO" altLang="es-CO"/>
              <a:pPr>
                <a:defRPr/>
              </a:pPr>
              <a:t>24/11/2024</a:t>
            </a:fld>
            <a:endParaRPr lang="es-CO" altLang="es-CO" dirty="0"/>
          </a:p>
        </p:txBody>
      </p:sp>
      <p:sp>
        <p:nvSpPr>
          <p:cNvPr id="6" name="Marcador de pie de página 4"/>
          <p:cNvSpPr>
            <a:spLocks noGrp="1"/>
          </p:cNvSpPr>
          <p:nvPr>
            <p:ph type="ftr" sz="quarter" idx="11"/>
          </p:nvPr>
        </p:nvSpPr>
        <p:spPr/>
        <p:txBody>
          <a:bodyPr/>
          <a:lstStyle>
            <a:lvl1pPr>
              <a:defRPr/>
            </a:lvl1pPr>
          </a:lstStyle>
          <a:p>
            <a:pPr>
              <a:defRPr/>
            </a:pPr>
            <a:endParaRPr lang="es-CO" dirty="0"/>
          </a:p>
        </p:txBody>
      </p:sp>
      <p:sp>
        <p:nvSpPr>
          <p:cNvPr id="7" name="Marcador de número de diapositiva 5"/>
          <p:cNvSpPr>
            <a:spLocks noGrp="1"/>
          </p:cNvSpPr>
          <p:nvPr>
            <p:ph type="sldNum" sz="quarter" idx="12"/>
          </p:nvPr>
        </p:nvSpPr>
        <p:spPr/>
        <p:txBody>
          <a:bodyPr/>
          <a:lstStyle>
            <a:lvl1pPr>
              <a:defRPr/>
            </a:lvl1pPr>
          </a:lstStyle>
          <a:p>
            <a:pPr>
              <a:defRPr/>
            </a:pPr>
            <a:fld id="{2B00772A-1E30-40C1-8DA4-4C4BD7994531}" type="slidenum">
              <a:rPr lang="es-CO" altLang="es-CO"/>
              <a:pPr>
                <a:defRPr/>
              </a:pPr>
              <a:t>‹Nº›</a:t>
            </a:fld>
            <a:endParaRPr lang="es-CO" altLang="es-CO" dirty="0"/>
          </a:p>
        </p:txBody>
      </p:sp>
    </p:spTree>
    <p:extLst>
      <p:ext uri="{BB962C8B-B14F-4D97-AF65-F5344CB8AC3E}">
        <p14:creationId xmlns:p14="http://schemas.microsoft.com/office/powerpoint/2010/main" val="365709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O"/>
              <a:t>Haga clic para modificar el estilo de título del patrón</a:t>
            </a:r>
            <a:endParaRPr lang="es-CO" altLang="es-CO"/>
          </a:p>
        </p:txBody>
      </p:sp>
      <p:sp>
        <p:nvSpPr>
          <p:cNvPr id="1027" name="Marcador de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O"/>
              <a:t>Editar el estilo de texto del patrón</a:t>
            </a:r>
          </a:p>
          <a:p>
            <a:pPr lvl="1"/>
            <a:r>
              <a:rPr lang="es-ES" altLang="es-CO"/>
              <a:t>Segundo nivel</a:t>
            </a:r>
          </a:p>
          <a:p>
            <a:pPr lvl="2"/>
            <a:r>
              <a:rPr lang="es-ES" altLang="es-CO"/>
              <a:t>Tercer nivel</a:t>
            </a:r>
          </a:p>
          <a:p>
            <a:pPr lvl="3"/>
            <a:r>
              <a:rPr lang="es-ES" altLang="es-CO"/>
              <a:t>Cuarto nivel</a:t>
            </a:r>
          </a:p>
          <a:p>
            <a:pPr lvl="4"/>
            <a:r>
              <a:rPr lang="es-ES" altLang="es-CO"/>
              <a:t>Quinto nivel</a:t>
            </a:r>
            <a:endParaRPr lang="es-CO" altLang="es-CO"/>
          </a:p>
        </p:txBody>
      </p:sp>
      <p:sp>
        <p:nvSpPr>
          <p:cNvPr id="4" name="Marcador de fecha 3"/>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smtClean="0">
                <a:solidFill>
                  <a:srgbClr val="898989"/>
                </a:solidFill>
              </a:defRPr>
            </a:lvl1pPr>
          </a:lstStyle>
          <a:p>
            <a:pPr>
              <a:defRPr/>
            </a:pPr>
            <a:fld id="{73F7A46F-03D8-4E44-98A7-21D921D8A9B6}" type="datetimeFigureOut">
              <a:rPr lang="es-CO" altLang="es-CO"/>
              <a:pPr>
                <a:defRPr/>
              </a:pPr>
              <a:t>24/11/2024</a:t>
            </a:fld>
            <a:endParaRPr lang="es-CO" altLang="es-CO"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s-CO"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E5FBB4E2-C74A-4947-B3B8-AA5F80113A4E}" type="slidenum">
              <a:rPr lang="es-CO" altLang="es-CO"/>
              <a:pPr>
                <a:defRPr/>
              </a:pPr>
              <a:t>‹Nº›</a:t>
            </a:fld>
            <a:endParaRPr lang="es-CO" altLang="es-CO" dirty="0"/>
          </a:p>
        </p:txBody>
      </p:sp>
    </p:spTree>
  </p:cSld>
  <p:clrMap bg1="lt1" tx1="dk1" bg2="lt2" tx2="dk2" accent1="accent1" accent2="accent2" accent3="accent3" accent4="accent4" accent5="accent5" accent6="accent6" hlink="hlink" folHlink="folHlink"/>
  <p:sldLayoutIdLst>
    <p:sldLayoutId id="2147483996" r:id="rId1"/>
    <p:sldLayoutId id="2147483997" r:id="rId2"/>
    <p:sldLayoutId id="2147483991" r:id="rId3"/>
    <p:sldLayoutId id="2147483987" r:id="rId4"/>
    <p:sldLayoutId id="2147483988" r:id="rId5"/>
    <p:sldLayoutId id="2147483989" r:id="rId6"/>
    <p:sldLayoutId id="2147483990" r:id="rId7"/>
    <p:sldLayoutId id="2147483992" r:id="rId8"/>
    <p:sldLayoutId id="2147483993" r:id="rId9"/>
    <p:sldLayoutId id="2147483994" r:id="rId10"/>
    <p:sldLayoutId id="2147483995"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S PGothic" panose="020B0600070205080204" pitchFamily="34" charset="-128"/>
          <a:cs typeface="+mj-cs"/>
        </a:defRPr>
      </a:lvl1pPr>
      <a:lvl2pPr algn="l" rtl="0" eaLnBrk="0" fontAlgn="base" hangingPunct="0">
        <a:lnSpc>
          <a:spcPct val="90000"/>
        </a:lnSpc>
        <a:spcBef>
          <a:spcPct val="0"/>
        </a:spcBef>
        <a:spcAft>
          <a:spcPct val="0"/>
        </a:spcAft>
        <a:defRPr sz="4400">
          <a:solidFill>
            <a:schemeClr val="tx1"/>
          </a:solidFill>
          <a:latin typeface="Calibri Light"/>
          <a:ea typeface="MS PGothic" panose="020B0600070205080204" pitchFamily="34" charset="-128"/>
        </a:defRPr>
      </a:lvl2pPr>
      <a:lvl3pPr algn="l" rtl="0" eaLnBrk="0" fontAlgn="base" hangingPunct="0">
        <a:lnSpc>
          <a:spcPct val="90000"/>
        </a:lnSpc>
        <a:spcBef>
          <a:spcPct val="0"/>
        </a:spcBef>
        <a:spcAft>
          <a:spcPct val="0"/>
        </a:spcAft>
        <a:defRPr sz="4400">
          <a:solidFill>
            <a:schemeClr val="tx1"/>
          </a:solidFill>
          <a:latin typeface="Calibri Light"/>
          <a:ea typeface="MS PGothic" panose="020B0600070205080204" pitchFamily="34" charset="-128"/>
        </a:defRPr>
      </a:lvl3pPr>
      <a:lvl4pPr algn="l" rtl="0" eaLnBrk="0" fontAlgn="base" hangingPunct="0">
        <a:lnSpc>
          <a:spcPct val="90000"/>
        </a:lnSpc>
        <a:spcBef>
          <a:spcPct val="0"/>
        </a:spcBef>
        <a:spcAft>
          <a:spcPct val="0"/>
        </a:spcAft>
        <a:defRPr sz="4400">
          <a:solidFill>
            <a:schemeClr val="tx1"/>
          </a:solidFill>
          <a:latin typeface="Calibri Light"/>
          <a:ea typeface="MS PGothic" panose="020B0600070205080204" pitchFamily="34" charset="-128"/>
        </a:defRPr>
      </a:lvl4pPr>
      <a:lvl5pPr algn="l" rtl="0" eaLnBrk="0" fontAlgn="base" hangingPunct="0">
        <a:lnSpc>
          <a:spcPct val="90000"/>
        </a:lnSpc>
        <a:spcBef>
          <a:spcPct val="0"/>
        </a:spcBef>
        <a:spcAft>
          <a:spcPct val="0"/>
        </a:spcAft>
        <a:defRPr sz="4400">
          <a:solidFill>
            <a:schemeClr val="tx1"/>
          </a:solidFill>
          <a:latin typeface="Calibri Light"/>
          <a:ea typeface="MS PGothic" panose="020B0600070205080204" pitchFamily="34" charset="-128"/>
        </a:defRPr>
      </a:lvl5pPr>
      <a:lvl6pPr marL="457200" algn="l" rtl="0" fontAlgn="base">
        <a:lnSpc>
          <a:spcPct val="90000"/>
        </a:lnSpc>
        <a:spcBef>
          <a:spcPct val="0"/>
        </a:spcBef>
        <a:spcAft>
          <a:spcPct val="0"/>
        </a:spcAft>
        <a:defRPr sz="4400">
          <a:solidFill>
            <a:schemeClr val="tx1"/>
          </a:solidFill>
          <a:latin typeface="Calibri Light"/>
        </a:defRPr>
      </a:lvl6pPr>
      <a:lvl7pPr marL="914400" algn="l" rtl="0" fontAlgn="base">
        <a:lnSpc>
          <a:spcPct val="90000"/>
        </a:lnSpc>
        <a:spcBef>
          <a:spcPct val="0"/>
        </a:spcBef>
        <a:spcAft>
          <a:spcPct val="0"/>
        </a:spcAft>
        <a:defRPr sz="4400">
          <a:solidFill>
            <a:schemeClr val="tx1"/>
          </a:solidFill>
          <a:latin typeface="Calibri Light"/>
        </a:defRPr>
      </a:lvl7pPr>
      <a:lvl8pPr marL="1371600" algn="l" rtl="0" fontAlgn="base">
        <a:lnSpc>
          <a:spcPct val="90000"/>
        </a:lnSpc>
        <a:spcBef>
          <a:spcPct val="0"/>
        </a:spcBef>
        <a:spcAft>
          <a:spcPct val="0"/>
        </a:spcAft>
        <a:defRPr sz="4400">
          <a:solidFill>
            <a:schemeClr val="tx1"/>
          </a:solidFill>
          <a:latin typeface="Calibri Light"/>
        </a:defRPr>
      </a:lvl8pPr>
      <a:lvl9pPr marL="1828800" algn="l" rtl="0" fontAlgn="base">
        <a:lnSpc>
          <a:spcPct val="90000"/>
        </a:lnSpc>
        <a:spcBef>
          <a:spcPct val="0"/>
        </a:spcBef>
        <a:spcAft>
          <a:spcPct val="0"/>
        </a:spcAft>
        <a:defRPr sz="4400">
          <a:solidFill>
            <a:schemeClr val="tx1"/>
          </a:solidFill>
          <a:latin typeface="Calibri Light"/>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1524000" y="2116900"/>
            <a:ext cx="9144000" cy="2256192"/>
          </a:xfrm>
        </p:spPr>
        <p:txBody>
          <a:bodyPr>
            <a:normAutofit/>
          </a:bodyPr>
          <a:lstStyle/>
          <a:p>
            <a:r>
              <a:rPr lang="es-ES" sz="2400" b="0" dirty="0"/>
              <a:t> </a:t>
            </a:r>
            <a:r>
              <a:rPr lang="es-ES" sz="2400" dirty="0"/>
              <a:t>APLICACIÓN WEB PARA LA DEFINICION DEL DALTONISMO COMO APOYO AL PRE-DIAGNOSTICO CLINICO DE ESPECIALISTAS DE LA SALUD VISUAL </a:t>
            </a:r>
            <a:endParaRPr lang="es-CO" sz="2400" b="1" dirty="0">
              <a:solidFill>
                <a:srgbClr val="C00000"/>
              </a:solidFill>
              <a:effectLst/>
              <a:latin typeface="Batang" panose="02030600000101010101" pitchFamily="18" charset="-127"/>
              <a:ea typeface="Batang" panose="02030600000101010101" pitchFamily="18" charset="-127"/>
              <a:cs typeface="Times New Roman" panose="02020603050405020304" pitchFamily="18" charset="0"/>
            </a:endParaRPr>
          </a:p>
        </p:txBody>
      </p:sp>
      <p:sp>
        <p:nvSpPr>
          <p:cNvPr id="5" name="Subtítulo 4"/>
          <p:cNvSpPr>
            <a:spLocks noGrp="1"/>
          </p:cNvSpPr>
          <p:nvPr>
            <p:ph type="subTitle" idx="1"/>
          </p:nvPr>
        </p:nvSpPr>
        <p:spPr>
          <a:xfrm>
            <a:off x="1524000" y="4153691"/>
            <a:ext cx="9144000" cy="1388691"/>
          </a:xfrm>
        </p:spPr>
        <p:txBody>
          <a:bodyPr/>
          <a:lstStyle/>
          <a:p>
            <a:r>
              <a:rPr lang="es-CO" dirty="0"/>
              <a:t>Autores: Franklin Yesid Botello Hernández</a:t>
            </a:r>
          </a:p>
          <a:p>
            <a:r>
              <a:rPr lang="es-CO" dirty="0"/>
              <a:t>Juan Camilo Arciniegas Rodríguez</a:t>
            </a:r>
          </a:p>
          <a:p>
            <a:r>
              <a:rPr lang="es-CO" dirty="0"/>
              <a:t>Director: José Gerardo Chacón Rangel</a:t>
            </a:r>
          </a:p>
        </p:txBody>
      </p:sp>
    </p:spTree>
    <p:extLst>
      <p:ext uri="{BB962C8B-B14F-4D97-AF65-F5344CB8AC3E}">
        <p14:creationId xmlns:p14="http://schemas.microsoft.com/office/powerpoint/2010/main" val="5528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8658" y="630191"/>
            <a:ext cx="10285312" cy="984562"/>
          </a:xfrm>
        </p:spPr>
        <p:txBody>
          <a:bodyPr/>
          <a:lstStyle/>
          <a:p>
            <a:pPr algn="just"/>
            <a:r>
              <a:rPr lang="es-CO" dirty="0"/>
              <a:t>MARCO TEÓRICO</a:t>
            </a:r>
          </a:p>
        </p:txBody>
      </p:sp>
      <p:sp>
        <p:nvSpPr>
          <p:cNvPr id="3" name="CuadroTexto 2"/>
          <p:cNvSpPr txBox="1"/>
          <p:nvPr/>
        </p:nvSpPr>
        <p:spPr>
          <a:xfrm>
            <a:off x="765122" y="1436971"/>
            <a:ext cx="10239763" cy="369332"/>
          </a:xfrm>
          <a:prstGeom prst="rect">
            <a:avLst/>
          </a:prstGeom>
          <a:noFill/>
        </p:spPr>
        <p:txBody>
          <a:bodyPr wrap="square" rtlCol="0">
            <a:spAutoFit/>
          </a:bodyPr>
          <a:lstStyle/>
          <a:p>
            <a:pPr algn="just"/>
            <a:r>
              <a:rPr lang="es-ES" b="1" dirty="0"/>
              <a:t>3.   Tritanopía</a:t>
            </a:r>
            <a:r>
              <a:rPr lang="es-ES" dirty="0"/>
              <a:t>: ausencia de foto receptores al azul, esta es una condición muy rara. </a:t>
            </a:r>
          </a:p>
        </p:txBody>
      </p:sp>
      <p:pic>
        <p:nvPicPr>
          <p:cNvPr id="6146" name="Picture 2" descr="Guanajua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58" y="2407767"/>
            <a:ext cx="5138373" cy="289033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o 3"/>
          <p:cNvGrpSpPr/>
          <p:nvPr/>
        </p:nvGrpSpPr>
        <p:grpSpPr>
          <a:xfrm>
            <a:off x="6139280" y="2407766"/>
            <a:ext cx="5138372" cy="3151945"/>
            <a:chOff x="6139280" y="2407766"/>
            <a:chExt cx="5138372" cy="3151945"/>
          </a:xfrm>
        </p:grpSpPr>
        <p:pic>
          <p:nvPicPr>
            <p:cNvPr id="8194" name="Picture 2" descr="Tritanop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280" y="2407766"/>
              <a:ext cx="5138372" cy="289033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8121012" y="5298101"/>
              <a:ext cx="957313" cy="261610"/>
            </a:xfrm>
            <a:prstGeom prst="rect">
              <a:avLst/>
            </a:prstGeom>
            <a:noFill/>
          </p:spPr>
          <p:txBody>
            <a:bodyPr wrap="none" rtlCol="0">
              <a:spAutoFit/>
            </a:bodyPr>
            <a:lstStyle/>
            <a:p>
              <a:r>
                <a:rPr lang="es-CO" sz="1100" i="1" dirty="0"/>
                <a:t>Ilustración 11</a:t>
              </a:r>
              <a:endParaRPr lang="en-US" sz="1100" i="1" dirty="0"/>
            </a:p>
          </p:txBody>
        </p:sp>
      </p:grpSp>
    </p:spTree>
    <p:extLst>
      <p:ext uri="{BB962C8B-B14F-4D97-AF65-F5344CB8AC3E}">
        <p14:creationId xmlns:p14="http://schemas.microsoft.com/office/powerpoint/2010/main" val="1795454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855" y="683080"/>
            <a:ext cx="10285312" cy="984562"/>
          </a:xfrm>
        </p:spPr>
        <p:txBody>
          <a:bodyPr/>
          <a:lstStyle/>
          <a:p>
            <a:pPr algn="just"/>
            <a:r>
              <a:rPr lang="es-CO" dirty="0"/>
              <a:t>MARCO TEÓRICO</a:t>
            </a:r>
          </a:p>
        </p:txBody>
      </p:sp>
      <p:sp>
        <p:nvSpPr>
          <p:cNvPr id="3" name="CuadroTexto 2"/>
          <p:cNvSpPr txBox="1"/>
          <p:nvPr/>
        </p:nvSpPr>
        <p:spPr>
          <a:xfrm>
            <a:off x="509953" y="1436971"/>
            <a:ext cx="5635869" cy="3970318"/>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Tricromático anómalo: </a:t>
            </a:r>
            <a:r>
              <a:rPr lang="es-ES" dirty="0"/>
              <a:t>el portador confunde los colores, y es la alteración que se presenta con más frecuencia. En la macula existen los tres tipos de foto receptores (para rojo, verde y azul) pero la captación de colores es irregular. Estos pacientes tienen percepción de los colores anormal, semejante a los dicromáticos, pero menos acentuadas, dentro de este grupo se incluyen: </a:t>
            </a:r>
          </a:p>
          <a:p>
            <a:pPr marL="742950" lvl="1" indent="-285750" algn="just">
              <a:buFont typeface="Arial" panose="020B0604020202020204" pitchFamily="34" charset="0"/>
              <a:buChar char="•"/>
            </a:pPr>
            <a:r>
              <a:rPr lang="es-ES" b="1" dirty="0"/>
              <a:t>Protanomalía </a:t>
            </a:r>
            <a:r>
              <a:rPr lang="es-ES" dirty="0"/>
              <a:t>(1% en hombres- 0.01 % en mujeres). </a:t>
            </a:r>
          </a:p>
          <a:p>
            <a:pPr marL="742950" lvl="1" indent="-285750" algn="just">
              <a:buFont typeface="Arial" panose="020B0604020202020204" pitchFamily="34" charset="0"/>
              <a:buChar char="•"/>
            </a:pPr>
            <a:r>
              <a:rPr lang="es-ES" b="1" dirty="0"/>
              <a:t>Deuteranomalía </a:t>
            </a:r>
            <a:r>
              <a:rPr lang="es-ES" dirty="0"/>
              <a:t>es la más frecuente, (6% en hombres- 0.4% en mujeres). </a:t>
            </a:r>
          </a:p>
          <a:p>
            <a:pPr marL="742950" lvl="1" indent="-285750" algn="just">
              <a:buFont typeface="Arial" panose="020B0604020202020204" pitchFamily="34" charset="0"/>
              <a:buChar char="•"/>
            </a:pPr>
            <a:r>
              <a:rPr lang="es-ES" b="1" dirty="0"/>
              <a:t>Tritanomalía </a:t>
            </a:r>
            <a:r>
              <a:rPr lang="es-ES" dirty="0"/>
              <a:t>la menos frecuente (0.01 en hombres- 0.01 % en mujeres). </a:t>
            </a:r>
          </a:p>
        </p:txBody>
      </p:sp>
      <p:grpSp>
        <p:nvGrpSpPr>
          <p:cNvPr id="4" name="Grupo 3"/>
          <p:cNvGrpSpPr/>
          <p:nvPr/>
        </p:nvGrpSpPr>
        <p:grpSpPr>
          <a:xfrm>
            <a:off x="6652629" y="1210249"/>
            <a:ext cx="4272045" cy="4458650"/>
            <a:chOff x="6652629" y="1210249"/>
            <a:chExt cx="4272045" cy="4458650"/>
          </a:xfrm>
        </p:grpSpPr>
        <p:pic>
          <p:nvPicPr>
            <p:cNvPr id="9218" name="Picture 2" descr="https://www.qvision.es/blogs/ana-tauste/files/2016/04/daltonism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629" y="1210249"/>
              <a:ext cx="4272045" cy="419704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8201197" y="5407289"/>
              <a:ext cx="957313" cy="261610"/>
            </a:xfrm>
            <a:prstGeom prst="rect">
              <a:avLst/>
            </a:prstGeom>
            <a:noFill/>
          </p:spPr>
          <p:txBody>
            <a:bodyPr wrap="none" rtlCol="0">
              <a:spAutoFit/>
            </a:bodyPr>
            <a:lstStyle/>
            <a:p>
              <a:r>
                <a:rPr lang="es-CO" sz="1100" i="1" dirty="0"/>
                <a:t>Ilustración 12</a:t>
              </a:r>
              <a:endParaRPr lang="en-US" sz="1100" i="1" dirty="0"/>
            </a:p>
          </p:txBody>
        </p:sp>
      </p:grpSp>
    </p:spTree>
    <p:extLst>
      <p:ext uri="{BB962C8B-B14F-4D97-AF65-F5344CB8AC3E}">
        <p14:creationId xmlns:p14="http://schemas.microsoft.com/office/powerpoint/2010/main" val="1236053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6099" y="160027"/>
            <a:ext cx="10285312" cy="984562"/>
          </a:xfrm>
        </p:spPr>
        <p:txBody>
          <a:bodyPr/>
          <a:lstStyle/>
          <a:p>
            <a:pPr algn="just"/>
            <a:r>
              <a:rPr lang="es-CO" dirty="0"/>
              <a:t>MARCO TEÓRICO</a:t>
            </a:r>
          </a:p>
        </p:txBody>
      </p:sp>
      <p:sp>
        <p:nvSpPr>
          <p:cNvPr id="4" name="Rectángulo 3">
            <a:extLst>
              <a:ext uri="{FF2B5EF4-FFF2-40B4-BE49-F238E27FC236}">
                <a16:creationId xmlns:a16="http://schemas.microsoft.com/office/drawing/2014/main" id="{D0DC3F25-9D94-40A6-821E-A995B912AD54}"/>
              </a:ext>
            </a:extLst>
          </p:cNvPr>
          <p:cNvSpPr/>
          <p:nvPr/>
        </p:nvSpPr>
        <p:spPr>
          <a:xfrm>
            <a:off x="811236" y="770276"/>
            <a:ext cx="9910175" cy="461665"/>
          </a:xfrm>
          <a:prstGeom prst="rect">
            <a:avLst/>
          </a:prstGeom>
        </p:spPr>
        <p:txBody>
          <a:bodyPr wrap="square">
            <a:spAutoFit/>
          </a:bodyPr>
          <a:lstStyle/>
          <a:p>
            <a:pPr algn="ctr"/>
            <a:r>
              <a:rPr lang="es-ES" sz="2400" b="1" dirty="0"/>
              <a:t>PRUEBAS DE DETECCIÓN DEL DALTONISMO </a:t>
            </a:r>
            <a:endParaRPr lang="es-CO" sz="4000" b="1" dirty="0"/>
          </a:p>
        </p:txBody>
      </p:sp>
      <p:sp>
        <p:nvSpPr>
          <p:cNvPr id="3" name="CuadroTexto 2"/>
          <p:cNvSpPr txBox="1"/>
          <p:nvPr/>
        </p:nvSpPr>
        <p:spPr>
          <a:xfrm>
            <a:off x="322515" y="1395949"/>
            <a:ext cx="7682495" cy="4247317"/>
          </a:xfrm>
          <a:prstGeom prst="rect">
            <a:avLst/>
          </a:prstGeom>
          <a:noFill/>
        </p:spPr>
        <p:txBody>
          <a:bodyPr wrap="square" rtlCol="0">
            <a:spAutoFit/>
          </a:bodyPr>
          <a:lstStyle/>
          <a:p>
            <a:pPr algn="just"/>
            <a:r>
              <a:rPr lang="en-US" b="1" dirty="0"/>
              <a:t>1.   Prueba de Ishirama</a:t>
            </a:r>
          </a:p>
          <a:p>
            <a:pPr algn="just"/>
            <a:endParaRPr lang="es-CO" b="1" dirty="0"/>
          </a:p>
          <a:p>
            <a:pPr algn="just"/>
            <a:r>
              <a:rPr lang="es-ES" dirty="0"/>
              <a:t>La prueba de visión del color de Ishihara es una prueba de daltonismo muy popular. Shinobu Ishihara, un oftalmólogo japonés, ideó la prueba hace más de 100 años. Esta prueba puede detectar rápidamente el daltonismo para los colores rojo y verde (la deficiencia más frecuente en la visión del color).</a:t>
            </a:r>
          </a:p>
          <a:p>
            <a:pPr algn="just"/>
            <a:endParaRPr lang="es-ES" dirty="0"/>
          </a:p>
          <a:p>
            <a:pPr algn="just"/>
            <a:r>
              <a:rPr lang="es-ES" dirty="0"/>
              <a:t>La prueba de Ishihara consta de varias imágenes circulares (o "placas"). Cada imagen contiene muchos puntos de diversos colores, brillos y tamaños. </a:t>
            </a:r>
          </a:p>
          <a:p>
            <a:pPr algn="just"/>
            <a:r>
              <a:rPr lang="es-ES" dirty="0"/>
              <a:t>Una persona que tenga una visión normal del color podrá detectar un número visible "oculto" dentro del conjunto de puntos. </a:t>
            </a:r>
          </a:p>
          <a:p>
            <a:pPr algn="just"/>
            <a:r>
              <a:rPr lang="es-ES" dirty="0"/>
              <a:t>Sin embargo, alguien con daltonismo para los colores rojo y verde no podrá ver este número. En vez de esto, verá: </a:t>
            </a:r>
          </a:p>
          <a:p>
            <a:pPr marL="285750" indent="-285750" algn="just">
              <a:buFont typeface="Arial" panose="020B0604020202020204" pitchFamily="34" charset="0"/>
              <a:buChar char="•"/>
            </a:pPr>
            <a:r>
              <a:rPr lang="es-ES" dirty="0"/>
              <a:t>un patrón aleatorio de puntos </a:t>
            </a:r>
          </a:p>
          <a:p>
            <a:pPr marL="285750" indent="-285750" algn="just">
              <a:buFont typeface="Arial" panose="020B0604020202020204" pitchFamily="34" charset="0"/>
              <a:buChar char="•"/>
            </a:pPr>
            <a:r>
              <a:rPr lang="es-ES" dirty="0"/>
              <a:t>un número diferente al que ve una persona con una visión normal del color. </a:t>
            </a:r>
          </a:p>
        </p:txBody>
      </p:sp>
      <p:grpSp>
        <p:nvGrpSpPr>
          <p:cNvPr id="8" name="Grupo 7"/>
          <p:cNvGrpSpPr/>
          <p:nvPr/>
        </p:nvGrpSpPr>
        <p:grpSpPr>
          <a:xfrm>
            <a:off x="8234060" y="1395949"/>
            <a:ext cx="3519948" cy="2609314"/>
            <a:chOff x="8234060" y="1395949"/>
            <a:chExt cx="3519948" cy="2609314"/>
          </a:xfrm>
        </p:grpSpPr>
        <p:pic>
          <p:nvPicPr>
            <p:cNvPr id="11266" name="Picture 2" descr="ishihara Lux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060" y="1395949"/>
              <a:ext cx="3519948" cy="251811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9546503" y="3743653"/>
              <a:ext cx="957313" cy="261610"/>
            </a:xfrm>
            <a:prstGeom prst="rect">
              <a:avLst/>
            </a:prstGeom>
            <a:noFill/>
          </p:spPr>
          <p:txBody>
            <a:bodyPr wrap="none" rtlCol="0">
              <a:spAutoFit/>
            </a:bodyPr>
            <a:lstStyle/>
            <a:p>
              <a:r>
                <a:rPr lang="es-CO" sz="1100" i="1" dirty="0"/>
                <a:t>Ilustración 13</a:t>
              </a:r>
              <a:endParaRPr lang="en-US" sz="1100" i="1" dirty="0"/>
            </a:p>
          </p:txBody>
        </p:sp>
      </p:grpSp>
      <p:grpSp>
        <p:nvGrpSpPr>
          <p:cNvPr id="10" name="Grupo 9"/>
          <p:cNvGrpSpPr/>
          <p:nvPr/>
        </p:nvGrpSpPr>
        <p:grpSpPr>
          <a:xfrm>
            <a:off x="8234060" y="4078075"/>
            <a:ext cx="3599739" cy="2014150"/>
            <a:chOff x="8234060" y="4078075"/>
            <a:chExt cx="3599739" cy="2014150"/>
          </a:xfrm>
        </p:grpSpPr>
        <p:pic>
          <p:nvPicPr>
            <p:cNvPr id="5" name="Imagen 4"/>
            <p:cNvPicPr>
              <a:picLocks noChangeAspect="1"/>
            </p:cNvPicPr>
            <p:nvPr/>
          </p:nvPicPr>
          <p:blipFill>
            <a:blip r:embed="rId3"/>
            <a:stretch>
              <a:fillRect/>
            </a:stretch>
          </p:blipFill>
          <p:spPr>
            <a:xfrm>
              <a:off x="8234060" y="4078075"/>
              <a:ext cx="3599739" cy="1850142"/>
            </a:xfrm>
            <a:prstGeom prst="rect">
              <a:avLst/>
            </a:prstGeom>
          </p:spPr>
        </p:pic>
        <p:sp>
          <p:nvSpPr>
            <p:cNvPr id="11" name="CuadroTexto 10"/>
            <p:cNvSpPr txBox="1"/>
            <p:nvPr/>
          </p:nvSpPr>
          <p:spPr>
            <a:xfrm>
              <a:off x="9406580" y="5830615"/>
              <a:ext cx="957313" cy="261610"/>
            </a:xfrm>
            <a:prstGeom prst="rect">
              <a:avLst/>
            </a:prstGeom>
            <a:noFill/>
          </p:spPr>
          <p:txBody>
            <a:bodyPr wrap="none" rtlCol="0">
              <a:spAutoFit/>
            </a:bodyPr>
            <a:lstStyle/>
            <a:p>
              <a:r>
                <a:rPr lang="es-CO" sz="1100" i="1" dirty="0"/>
                <a:t>Ilustración 14</a:t>
              </a:r>
              <a:endParaRPr lang="en-US" sz="1100" i="1" dirty="0"/>
            </a:p>
          </p:txBody>
        </p:sp>
      </p:grpSp>
    </p:spTree>
    <p:extLst>
      <p:ext uri="{BB962C8B-B14F-4D97-AF65-F5344CB8AC3E}">
        <p14:creationId xmlns:p14="http://schemas.microsoft.com/office/powerpoint/2010/main" val="1167740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6099" y="1043430"/>
            <a:ext cx="10285312" cy="984562"/>
          </a:xfrm>
        </p:spPr>
        <p:txBody>
          <a:bodyPr/>
          <a:lstStyle/>
          <a:p>
            <a:pPr algn="just"/>
            <a:r>
              <a:rPr lang="es-CO" dirty="0"/>
              <a:t>MARCO TEÓRICO</a:t>
            </a:r>
          </a:p>
        </p:txBody>
      </p:sp>
      <p:sp>
        <p:nvSpPr>
          <p:cNvPr id="3" name="CuadroTexto 2"/>
          <p:cNvSpPr txBox="1"/>
          <p:nvPr/>
        </p:nvSpPr>
        <p:spPr>
          <a:xfrm>
            <a:off x="430912" y="1672946"/>
            <a:ext cx="5147843" cy="3416320"/>
          </a:xfrm>
          <a:prstGeom prst="rect">
            <a:avLst/>
          </a:prstGeom>
          <a:noFill/>
        </p:spPr>
        <p:txBody>
          <a:bodyPr wrap="square" rtlCol="0">
            <a:spAutoFit/>
          </a:bodyPr>
          <a:lstStyle/>
          <a:p>
            <a:pPr algn="just"/>
            <a:r>
              <a:rPr lang="en-US" b="1" dirty="0"/>
              <a:t>Prueba de Ishirama</a:t>
            </a:r>
          </a:p>
          <a:p>
            <a:pPr algn="just"/>
            <a:endParaRPr lang="es-CO" b="1" dirty="0"/>
          </a:p>
          <a:p>
            <a:pPr algn="just"/>
            <a:r>
              <a:rPr lang="es-ES" dirty="0"/>
              <a:t>La prueba de Ishihara completa contiene 38 placas. Se puede utilizar una versión más breve de esta prueba (con menos placas) durante un examen ocular, para detectar el daltonismo. </a:t>
            </a:r>
          </a:p>
          <a:p>
            <a:pPr algn="just"/>
            <a:r>
              <a:rPr lang="es-ES" dirty="0"/>
              <a:t>La prueba se hace con una iluminación ambiental normal. Si necesita gafas de prescripción, tendrá que llevarlas para esta prueba. </a:t>
            </a:r>
          </a:p>
          <a:p>
            <a:pPr algn="just"/>
            <a:r>
              <a:rPr lang="es-ES" dirty="0"/>
              <a:t>Si no supera la prueba de visión del color de Ishihara, el oftalmólogo le explicará lo que esto significa para usted. </a:t>
            </a:r>
          </a:p>
        </p:txBody>
      </p:sp>
      <p:grpSp>
        <p:nvGrpSpPr>
          <p:cNvPr id="6" name="Grupo 5"/>
          <p:cNvGrpSpPr/>
          <p:nvPr/>
        </p:nvGrpSpPr>
        <p:grpSpPr>
          <a:xfrm>
            <a:off x="5958911" y="499794"/>
            <a:ext cx="4762500" cy="6023174"/>
            <a:chOff x="5958911" y="499794"/>
            <a:chExt cx="4762500" cy="6023174"/>
          </a:xfrm>
        </p:grpSpPr>
        <p:pic>
          <p:nvPicPr>
            <p:cNvPr id="10242" name="Picture 2" descr="ishihara Lux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911" y="499794"/>
              <a:ext cx="4762500" cy="57626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7752707" y="6261358"/>
              <a:ext cx="957313" cy="261610"/>
            </a:xfrm>
            <a:prstGeom prst="rect">
              <a:avLst/>
            </a:prstGeom>
            <a:noFill/>
          </p:spPr>
          <p:txBody>
            <a:bodyPr wrap="none" rtlCol="0">
              <a:spAutoFit/>
            </a:bodyPr>
            <a:lstStyle/>
            <a:p>
              <a:r>
                <a:rPr lang="es-CO" sz="1100" i="1" dirty="0"/>
                <a:t>Ilustración 15</a:t>
              </a:r>
              <a:endParaRPr lang="en-US" sz="1100" i="1" dirty="0"/>
            </a:p>
          </p:txBody>
        </p:sp>
      </p:grpSp>
    </p:spTree>
    <p:extLst>
      <p:ext uri="{BB962C8B-B14F-4D97-AF65-F5344CB8AC3E}">
        <p14:creationId xmlns:p14="http://schemas.microsoft.com/office/powerpoint/2010/main" val="396438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1510" y="519152"/>
            <a:ext cx="10285312" cy="984562"/>
          </a:xfrm>
        </p:spPr>
        <p:txBody>
          <a:bodyPr/>
          <a:lstStyle/>
          <a:p>
            <a:pPr algn="just"/>
            <a:r>
              <a:rPr lang="es-CO" dirty="0"/>
              <a:t>MARCO TEÓRICO</a:t>
            </a:r>
          </a:p>
        </p:txBody>
      </p:sp>
      <p:sp>
        <p:nvSpPr>
          <p:cNvPr id="3" name="CuadroTexto 2"/>
          <p:cNvSpPr txBox="1"/>
          <p:nvPr/>
        </p:nvSpPr>
        <p:spPr>
          <a:xfrm>
            <a:off x="211510" y="1144589"/>
            <a:ext cx="5708027" cy="4247317"/>
          </a:xfrm>
          <a:prstGeom prst="rect">
            <a:avLst/>
          </a:prstGeom>
          <a:noFill/>
        </p:spPr>
        <p:txBody>
          <a:bodyPr wrap="square" rtlCol="0">
            <a:spAutoFit/>
          </a:bodyPr>
          <a:lstStyle/>
          <a:p>
            <a:pPr algn="just"/>
            <a:r>
              <a:rPr lang="en-US" b="1" dirty="0"/>
              <a:t>2.   Prueba de Farnsworth - Munsell</a:t>
            </a:r>
            <a:endParaRPr lang="es-CO" b="1" dirty="0"/>
          </a:p>
          <a:p>
            <a:pPr algn="just"/>
            <a:r>
              <a:rPr lang="es-ES" dirty="0"/>
              <a:t>La prueba detallada más popular es la prueba de Farnsworth-Munsell de 100 tonos. </a:t>
            </a:r>
            <a:endParaRPr lang="es-CO" b="1" dirty="0"/>
          </a:p>
          <a:p>
            <a:pPr algn="just"/>
            <a:r>
              <a:rPr lang="es-ES" dirty="0"/>
              <a:t>Esta prueba consta de cuatro bandejas que contienen muchos discos pequeños de diversas tonalidades. Cada bandeja tiene un disco de un color de referencia en un extremo. Debe colocar los discos de cada bandeja para crear una secuencia continua de cambio de color. </a:t>
            </a:r>
          </a:p>
          <a:p>
            <a:pPr algn="just"/>
            <a:r>
              <a:rPr lang="es-ES" dirty="0"/>
              <a:t>Esta prueba debe ocurrir bajo una iluminación ambiental que simule la luz natural del día. </a:t>
            </a:r>
          </a:p>
          <a:p>
            <a:pPr algn="just"/>
            <a:r>
              <a:rPr lang="es-ES" dirty="0"/>
              <a:t>Cada disco de color tiene un número en la parte inferior que permite que la persona que realiza la prueba compare los resultados frente a una clave. </a:t>
            </a:r>
          </a:p>
          <a:p>
            <a:pPr algn="just"/>
            <a:r>
              <a:rPr lang="es-ES" dirty="0"/>
              <a:t>Esta comparación determina el tipo y la gravedad del daltonismo. </a:t>
            </a:r>
          </a:p>
        </p:txBody>
      </p:sp>
      <p:grpSp>
        <p:nvGrpSpPr>
          <p:cNvPr id="9" name="Grupo 8"/>
          <p:cNvGrpSpPr/>
          <p:nvPr/>
        </p:nvGrpSpPr>
        <p:grpSpPr>
          <a:xfrm>
            <a:off x="6790522" y="1709974"/>
            <a:ext cx="4753778" cy="3486280"/>
            <a:chOff x="6219022" y="1578089"/>
            <a:chExt cx="5524582" cy="3881526"/>
          </a:xfrm>
        </p:grpSpPr>
        <p:pic>
          <p:nvPicPr>
            <p:cNvPr id="6" name="Imagen 5"/>
            <p:cNvPicPr>
              <a:picLocks noChangeAspect="1"/>
            </p:cNvPicPr>
            <p:nvPr/>
          </p:nvPicPr>
          <p:blipFill>
            <a:blip r:embed="rId2"/>
            <a:stretch>
              <a:fillRect/>
            </a:stretch>
          </p:blipFill>
          <p:spPr>
            <a:xfrm>
              <a:off x="6219022" y="1578089"/>
              <a:ext cx="5524582" cy="3619916"/>
            </a:xfrm>
            <a:prstGeom prst="rect">
              <a:avLst/>
            </a:prstGeom>
          </p:spPr>
        </p:pic>
        <p:sp>
          <p:nvSpPr>
            <p:cNvPr id="11" name="CuadroTexto 10"/>
            <p:cNvSpPr txBox="1"/>
            <p:nvPr/>
          </p:nvSpPr>
          <p:spPr>
            <a:xfrm>
              <a:off x="8393859" y="5198005"/>
              <a:ext cx="957313" cy="261610"/>
            </a:xfrm>
            <a:prstGeom prst="rect">
              <a:avLst/>
            </a:prstGeom>
            <a:noFill/>
          </p:spPr>
          <p:txBody>
            <a:bodyPr wrap="none" rtlCol="0">
              <a:spAutoFit/>
            </a:bodyPr>
            <a:lstStyle/>
            <a:p>
              <a:r>
                <a:rPr lang="es-CO" sz="1100" i="1" dirty="0"/>
                <a:t>Ilustración 16</a:t>
              </a:r>
              <a:endParaRPr lang="en-US" sz="1100" i="1" dirty="0"/>
            </a:p>
          </p:txBody>
        </p:sp>
      </p:grpSp>
    </p:spTree>
    <p:extLst>
      <p:ext uri="{BB962C8B-B14F-4D97-AF65-F5344CB8AC3E}">
        <p14:creationId xmlns:p14="http://schemas.microsoft.com/office/powerpoint/2010/main" val="211814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6099" y="160027"/>
            <a:ext cx="10285312" cy="984562"/>
          </a:xfrm>
        </p:spPr>
        <p:txBody>
          <a:bodyPr/>
          <a:lstStyle/>
          <a:p>
            <a:pPr algn="just"/>
            <a:r>
              <a:rPr lang="es-CO" dirty="0"/>
              <a:t>MARCO TEÓRICO</a:t>
            </a:r>
          </a:p>
        </p:txBody>
      </p:sp>
      <p:grpSp>
        <p:nvGrpSpPr>
          <p:cNvPr id="4" name="Grupo 3"/>
          <p:cNvGrpSpPr/>
          <p:nvPr/>
        </p:nvGrpSpPr>
        <p:grpSpPr>
          <a:xfrm>
            <a:off x="2532204" y="652308"/>
            <a:ext cx="6979389" cy="3076227"/>
            <a:chOff x="2532204" y="652308"/>
            <a:chExt cx="6979389" cy="3076227"/>
          </a:xfrm>
        </p:grpSpPr>
        <p:pic>
          <p:nvPicPr>
            <p:cNvPr id="7" name="Picture 2" descr="Farnsworth Munsell 100 Hue 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204" y="652308"/>
              <a:ext cx="6979389" cy="281461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5434444" y="3466925"/>
              <a:ext cx="957313" cy="261610"/>
            </a:xfrm>
            <a:prstGeom prst="rect">
              <a:avLst/>
            </a:prstGeom>
            <a:noFill/>
          </p:spPr>
          <p:txBody>
            <a:bodyPr wrap="none" rtlCol="0">
              <a:spAutoFit/>
            </a:bodyPr>
            <a:lstStyle/>
            <a:p>
              <a:r>
                <a:rPr lang="es-CO" sz="1100" i="1" dirty="0"/>
                <a:t>Ilustración 17</a:t>
              </a:r>
              <a:endParaRPr lang="en-US" sz="1100" i="1" dirty="0"/>
            </a:p>
          </p:txBody>
        </p:sp>
      </p:grpSp>
      <p:grpSp>
        <p:nvGrpSpPr>
          <p:cNvPr id="5" name="Grupo 4"/>
          <p:cNvGrpSpPr/>
          <p:nvPr/>
        </p:nvGrpSpPr>
        <p:grpSpPr>
          <a:xfrm>
            <a:off x="2723337" y="3874358"/>
            <a:ext cx="6597125" cy="2331649"/>
            <a:chOff x="2723337" y="3874358"/>
            <a:chExt cx="6597125" cy="2331649"/>
          </a:xfrm>
        </p:grpSpPr>
        <p:pic>
          <p:nvPicPr>
            <p:cNvPr id="8" name="Imagen 7"/>
            <p:cNvPicPr>
              <a:picLocks noChangeAspect="1"/>
            </p:cNvPicPr>
            <p:nvPr/>
          </p:nvPicPr>
          <p:blipFill>
            <a:blip r:embed="rId3"/>
            <a:stretch>
              <a:fillRect/>
            </a:stretch>
          </p:blipFill>
          <p:spPr>
            <a:xfrm>
              <a:off x="2723337" y="3874358"/>
              <a:ext cx="6597125" cy="2070039"/>
            </a:xfrm>
            <a:prstGeom prst="rect">
              <a:avLst/>
            </a:prstGeom>
          </p:spPr>
        </p:pic>
        <p:sp>
          <p:nvSpPr>
            <p:cNvPr id="10" name="CuadroTexto 9"/>
            <p:cNvSpPr txBox="1"/>
            <p:nvPr/>
          </p:nvSpPr>
          <p:spPr>
            <a:xfrm>
              <a:off x="5434444" y="5944397"/>
              <a:ext cx="957313" cy="261610"/>
            </a:xfrm>
            <a:prstGeom prst="rect">
              <a:avLst/>
            </a:prstGeom>
            <a:noFill/>
          </p:spPr>
          <p:txBody>
            <a:bodyPr wrap="none" rtlCol="0">
              <a:spAutoFit/>
            </a:bodyPr>
            <a:lstStyle/>
            <a:p>
              <a:r>
                <a:rPr lang="es-CO" sz="1100" i="1" dirty="0"/>
                <a:t>Ilustración 18</a:t>
              </a:r>
              <a:endParaRPr lang="en-US" sz="1100" i="1" dirty="0"/>
            </a:p>
          </p:txBody>
        </p:sp>
      </p:grpSp>
    </p:spTree>
    <p:extLst>
      <p:ext uri="{BB962C8B-B14F-4D97-AF65-F5344CB8AC3E}">
        <p14:creationId xmlns:p14="http://schemas.microsoft.com/office/powerpoint/2010/main" val="3017014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4436" y="828771"/>
            <a:ext cx="10285312" cy="984562"/>
          </a:xfrm>
        </p:spPr>
        <p:txBody>
          <a:bodyPr/>
          <a:lstStyle/>
          <a:p>
            <a:pPr algn="just"/>
            <a:r>
              <a:rPr lang="es-CO" dirty="0"/>
              <a:t>MARCO TEÓRICO</a:t>
            </a:r>
          </a:p>
        </p:txBody>
      </p:sp>
      <p:sp>
        <p:nvSpPr>
          <p:cNvPr id="3" name="CuadroTexto 2"/>
          <p:cNvSpPr txBox="1"/>
          <p:nvPr/>
        </p:nvSpPr>
        <p:spPr>
          <a:xfrm>
            <a:off x="564436" y="1497515"/>
            <a:ext cx="11210469" cy="1477328"/>
          </a:xfrm>
          <a:prstGeom prst="rect">
            <a:avLst/>
          </a:prstGeom>
          <a:noFill/>
        </p:spPr>
        <p:txBody>
          <a:bodyPr wrap="square" rtlCol="0">
            <a:spAutoFit/>
          </a:bodyPr>
          <a:lstStyle/>
          <a:p>
            <a:pPr algn="just"/>
            <a:r>
              <a:rPr lang="en-US" b="1" dirty="0"/>
              <a:t>3.   Prueba con Anomaloscopio </a:t>
            </a:r>
          </a:p>
          <a:p>
            <a:pPr algn="just"/>
            <a:endParaRPr lang="en-US" b="1" dirty="0"/>
          </a:p>
          <a:p>
            <a:pPr algn="just"/>
            <a:r>
              <a:rPr lang="es-ES" dirty="0"/>
              <a:t>Esta prueba comprobará si usted puede nivelar correctamente el brillo de dos luces. Observará por un visor dos luces que tienen diferentes niveles de brillo. Usará unas perillas para ajustar las luces y tratar de que tengan la misma intensidad. Si no puede hacer coincidir el brillo de las dos luces, es posible que tenga daltonismo. </a:t>
            </a:r>
          </a:p>
        </p:txBody>
      </p:sp>
      <p:pic>
        <p:nvPicPr>
          <p:cNvPr id="4" name="Imagen 3"/>
          <p:cNvPicPr>
            <a:picLocks noChangeAspect="1"/>
          </p:cNvPicPr>
          <p:nvPr/>
        </p:nvPicPr>
        <p:blipFill>
          <a:blip r:embed="rId2"/>
          <a:stretch>
            <a:fillRect/>
          </a:stretch>
        </p:blipFill>
        <p:spPr>
          <a:xfrm>
            <a:off x="3870592" y="3327769"/>
            <a:ext cx="4230672" cy="2797186"/>
          </a:xfrm>
          <a:prstGeom prst="rect">
            <a:avLst/>
          </a:prstGeom>
        </p:spPr>
      </p:pic>
      <p:sp>
        <p:nvSpPr>
          <p:cNvPr id="7" name="CuadroTexto 6"/>
          <p:cNvSpPr txBox="1"/>
          <p:nvPr/>
        </p:nvSpPr>
        <p:spPr>
          <a:xfrm>
            <a:off x="5398474" y="6137053"/>
            <a:ext cx="957313" cy="261610"/>
          </a:xfrm>
          <a:prstGeom prst="rect">
            <a:avLst/>
          </a:prstGeom>
          <a:noFill/>
        </p:spPr>
        <p:txBody>
          <a:bodyPr wrap="none" rtlCol="0">
            <a:spAutoFit/>
          </a:bodyPr>
          <a:lstStyle/>
          <a:p>
            <a:r>
              <a:rPr lang="es-CO" sz="1100" i="1" dirty="0"/>
              <a:t>Ilustración 19</a:t>
            </a:r>
            <a:endParaRPr lang="en-US" sz="1100" i="1" dirty="0"/>
          </a:p>
        </p:txBody>
      </p:sp>
    </p:spTree>
    <p:extLst>
      <p:ext uri="{BB962C8B-B14F-4D97-AF65-F5344CB8AC3E}">
        <p14:creationId xmlns:p14="http://schemas.microsoft.com/office/powerpoint/2010/main" val="3580234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15513-80EA-6CA1-AFEF-A3838192F17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BD7B4B-035E-7407-7A12-8933D6529928}"/>
              </a:ext>
            </a:extLst>
          </p:cNvPr>
          <p:cNvSpPr>
            <a:spLocks noGrp="1"/>
          </p:cNvSpPr>
          <p:nvPr>
            <p:ph type="title"/>
          </p:nvPr>
        </p:nvSpPr>
        <p:spPr>
          <a:xfrm>
            <a:off x="386325" y="536062"/>
            <a:ext cx="4642875" cy="689627"/>
          </a:xfrm>
        </p:spPr>
        <p:txBody>
          <a:bodyPr>
            <a:normAutofit fontScale="90000"/>
          </a:bodyPr>
          <a:lstStyle/>
          <a:p>
            <a:pPr algn="just"/>
            <a:r>
              <a:rPr lang="es-CO" dirty="0"/>
              <a:t>Análisis e Interpretación de resultados</a:t>
            </a:r>
          </a:p>
        </p:txBody>
      </p:sp>
      <p:sp>
        <p:nvSpPr>
          <p:cNvPr id="3" name="CuadroTexto 2">
            <a:extLst>
              <a:ext uri="{FF2B5EF4-FFF2-40B4-BE49-F238E27FC236}">
                <a16:creationId xmlns:a16="http://schemas.microsoft.com/office/drawing/2014/main" id="{9848B934-B974-4378-9F38-A69B7DB9D5CD}"/>
              </a:ext>
            </a:extLst>
          </p:cNvPr>
          <p:cNvSpPr txBox="1"/>
          <p:nvPr/>
        </p:nvSpPr>
        <p:spPr>
          <a:xfrm>
            <a:off x="386325" y="1225689"/>
            <a:ext cx="11403763" cy="3754874"/>
          </a:xfrm>
          <a:prstGeom prst="rect">
            <a:avLst/>
          </a:prstGeom>
          <a:noFill/>
        </p:spPr>
        <p:txBody>
          <a:bodyPr wrap="square" rtlCol="0">
            <a:spAutoFit/>
          </a:bodyPr>
          <a:lstStyle/>
          <a:p>
            <a:pPr algn="just"/>
            <a:r>
              <a:rPr lang="es-MX" b="1" dirty="0">
                <a:latin typeface="+mn-lt"/>
              </a:rPr>
              <a:t>Introducción</a:t>
            </a:r>
          </a:p>
          <a:p>
            <a:pPr algn="just"/>
            <a:endParaRPr lang="es-MX" b="1" dirty="0">
              <a:latin typeface="+mn-lt"/>
            </a:endParaRPr>
          </a:p>
          <a:p>
            <a:pPr algn="just"/>
            <a:r>
              <a:rPr lang="es-CO" dirty="0">
                <a:effectLst/>
                <a:latin typeface="+mn-lt"/>
                <a:ea typeface="Times New Roman" panose="02020603050405020304" pitchFamily="18" charset="0"/>
                <a:cs typeface="Arial MT"/>
              </a:rPr>
              <a:t>En esta sección se presentan los resultados obtenidos en el desarrollo de la aplicación web enfocada en brindar una experiencia inclusiva para personas con diferentes tipos de daltonismo. A partir de los objetivos planteados, se realizó una investigación exhaustiva sobre las distintas formas de daltonismo y los métodos de diagnóstico empleados actualmente, lo cual permitió obtener un marco teórico robusto para el diseño de la interfaz de usuario. La interfaz se desarrolló con el propósito de ser intuitiva y accesible, adaptándose a las necesidades específicas de los usuarios afectados por alguna forma de daltonismo. Posteriormente, el desarrollo de la aplicación integró todos los requerimientos identificados, asegurando una estructura funcional y estética. Para evaluar la efectividad y el correcto funcionamiento de la plataforma, se aplicaron pruebas de validación que incluyen análisis de usabilidad y accesibilidad, junto con pruebas técnicas que permiten verificar el cumplimiento de los objetivos iniciales y la calidad de la experiencia del usuario. Los resultados de estas evaluaciones se analizan en profundidad en este apartado, proporcionando una visión integral sobre el desempeño y los aspectos a mejorar en futuras iteraciones de la aplicación.</a:t>
            </a:r>
            <a:endParaRPr lang="es-CO" dirty="0">
              <a:effectLst/>
              <a:latin typeface="+mn-lt"/>
              <a:ea typeface="Arial MT"/>
              <a:cs typeface="Arial MT"/>
            </a:endParaRPr>
          </a:p>
        </p:txBody>
      </p:sp>
    </p:spTree>
    <p:extLst>
      <p:ext uri="{BB962C8B-B14F-4D97-AF65-F5344CB8AC3E}">
        <p14:creationId xmlns:p14="http://schemas.microsoft.com/office/powerpoint/2010/main" val="96520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4F8A6-74F3-EED3-6D09-1267F7915C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D9A143-8641-D327-629D-1D69A19E9C81}"/>
              </a:ext>
            </a:extLst>
          </p:cNvPr>
          <p:cNvSpPr>
            <a:spLocks noGrp="1"/>
          </p:cNvSpPr>
          <p:nvPr>
            <p:ph type="title"/>
          </p:nvPr>
        </p:nvSpPr>
        <p:spPr>
          <a:xfrm>
            <a:off x="386325" y="536062"/>
            <a:ext cx="4642875" cy="689627"/>
          </a:xfrm>
        </p:spPr>
        <p:txBody>
          <a:bodyPr>
            <a:normAutofit fontScale="90000"/>
          </a:bodyPr>
          <a:lstStyle/>
          <a:p>
            <a:pPr algn="just"/>
            <a:r>
              <a:rPr lang="es-CO" dirty="0"/>
              <a:t>Análisis e Interpretación de resultados</a:t>
            </a:r>
          </a:p>
        </p:txBody>
      </p:sp>
      <p:sp>
        <p:nvSpPr>
          <p:cNvPr id="3" name="CuadroTexto 2">
            <a:extLst>
              <a:ext uri="{FF2B5EF4-FFF2-40B4-BE49-F238E27FC236}">
                <a16:creationId xmlns:a16="http://schemas.microsoft.com/office/drawing/2014/main" id="{4A26FF52-7ED5-0B22-DF47-A29C9BF0A940}"/>
              </a:ext>
            </a:extLst>
          </p:cNvPr>
          <p:cNvSpPr txBox="1"/>
          <p:nvPr/>
        </p:nvSpPr>
        <p:spPr>
          <a:xfrm>
            <a:off x="386325" y="1225689"/>
            <a:ext cx="5892481" cy="4801314"/>
          </a:xfrm>
          <a:prstGeom prst="rect">
            <a:avLst/>
          </a:prstGeom>
          <a:noFill/>
        </p:spPr>
        <p:txBody>
          <a:bodyPr wrap="square" rtlCol="0">
            <a:spAutoFit/>
          </a:bodyPr>
          <a:lstStyle/>
          <a:p>
            <a:pPr algn="just"/>
            <a:r>
              <a:rPr lang="es-ES" b="1" kern="100" dirty="0">
                <a:effectLst/>
                <a:latin typeface="+mn-lt"/>
                <a:ea typeface="Arial" panose="020B0604020202020204" pitchFamily="34" charset="0"/>
                <a:cs typeface="Arial MT"/>
              </a:rPr>
              <a:t>Desarrollo de Actividades </a:t>
            </a:r>
          </a:p>
          <a:p>
            <a:pPr algn="just"/>
            <a:endParaRPr lang="es-MX" b="1" dirty="0">
              <a:latin typeface="+mn-lt"/>
            </a:endParaRPr>
          </a:p>
          <a:p>
            <a:pPr algn="just"/>
            <a:r>
              <a:rPr lang="es-CO" dirty="0">
                <a:effectLst/>
                <a:latin typeface="+mn-lt"/>
                <a:ea typeface="Times New Roman" panose="02020603050405020304" pitchFamily="18" charset="0"/>
                <a:cs typeface="Arial MT"/>
              </a:rPr>
              <a:t>Para la </a:t>
            </a:r>
            <a:r>
              <a:rPr lang="es-CO" b="1" dirty="0">
                <a:effectLst/>
                <a:latin typeface="+mn-lt"/>
                <a:ea typeface="Times New Roman" panose="02020603050405020304" pitchFamily="18" charset="0"/>
                <a:cs typeface="Arial MT"/>
              </a:rPr>
              <a:t>investigación de las diferentes formas de daltonismo y los métodos de diagnóstico actuales</a:t>
            </a:r>
            <a:r>
              <a:rPr lang="es-CO" dirty="0">
                <a:effectLst/>
                <a:latin typeface="+mn-lt"/>
                <a:ea typeface="Times New Roman" panose="02020603050405020304" pitchFamily="18" charset="0"/>
                <a:cs typeface="Arial MT"/>
              </a:rPr>
              <a:t>, se llevó a cabo un análisis exhaustivo de la literatura científica, organizando la información mediante un clúster de artículos y bibliografía relevante utilizando la herramienta </a:t>
            </a:r>
            <a:r>
              <a:rPr lang="es-CO" dirty="0" err="1">
                <a:effectLst/>
                <a:latin typeface="+mn-lt"/>
                <a:ea typeface="Times New Roman" panose="02020603050405020304" pitchFamily="18" charset="0"/>
                <a:cs typeface="Arial MT"/>
              </a:rPr>
              <a:t>VosView</a:t>
            </a:r>
            <a:r>
              <a:rPr lang="es-CO" dirty="0">
                <a:effectLst/>
                <a:latin typeface="+mn-lt"/>
                <a:ea typeface="Times New Roman" panose="02020603050405020304" pitchFamily="18" charset="0"/>
                <a:cs typeface="Arial MT"/>
              </a:rPr>
              <a:t>. Esta metodología permitió agrupar y visualizar temas clave, identificando patrones y relaciones entre los estudios más citados y aquellos que presentan información relevante sobre tipos de daltonismo, su etiología y los enfoques diagnósticos predominantes. La creación del clúster facilitó una comprensión estructurada de las áreas de investigación activa y de los métodos de diagnóstico más utilizados en la actualidad, proporcionando una base sólida para el diseño fundamentado de la interfaz de usuario en la aplicación web.</a:t>
            </a:r>
            <a:endParaRPr lang="es-CO" dirty="0">
              <a:effectLst/>
              <a:latin typeface="+mn-lt"/>
              <a:ea typeface="Arial MT"/>
              <a:cs typeface="Arial MT"/>
            </a:endParaRPr>
          </a:p>
          <a:p>
            <a:pPr algn="just"/>
            <a:endParaRPr lang="es-MX" b="1" dirty="0">
              <a:latin typeface="+mn-lt"/>
            </a:endParaRPr>
          </a:p>
        </p:txBody>
      </p:sp>
      <p:pic>
        <p:nvPicPr>
          <p:cNvPr id="4" name="Imagen 3">
            <a:extLst>
              <a:ext uri="{FF2B5EF4-FFF2-40B4-BE49-F238E27FC236}">
                <a16:creationId xmlns:a16="http://schemas.microsoft.com/office/drawing/2014/main" id="{46C3DDCB-A343-06D6-DDC3-66099ECB2B22}"/>
              </a:ext>
            </a:extLst>
          </p:cNvPr>
          <p:cNvPicPr>
            <a:picLocks noChangeAspect="1"/>
          </p:cNvPicPr>
          <p:nvPr/>
        </p:nvPicPr>
        <p:blipFill>
          <a:blip r:embed="rId2" cstate="print">
            <a:extLst>
              <a:ext uri="{28A0092B-C50C-407E-A947-70E740481C1C}">
                <a14:useLocalDpi xmlns:a14="http://schemas.microsoft.com/office/drawing/2010/main" val="0"/>
              </a:ext>
            </a:extLst>
          </a:blip>
          <a:srcRect l="20850" r="17527"/>
          <a:stretch/>
        </p:blipFill>
        <p:spPr>
          <a:xfrm>
            <a:off x="7287207" y="1385633"/>
            <a:ext cx="4142793" cy="4086733"/>
          </a:xfrm>
          <a:prstGeom prst="rect">
            <a:avLst/>
          </a:prstGeom>
        </p:spPr>
      </p:pic>
    </p:spTree>
    <p:extLst>
      <p:ext uri="{BB962C8B-B14F-4D97-AF65-F5344CB8AC3E}">
        <p14:creationId xmlns:p14="http://schemas.microsoft.com/office/powerpoint/2010/main" val="247503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DABD2-C6FA-CF46-3400-A38A3E3990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8C8731B-4678-3036-3690-4C9BDA57354C}"/>
              </a:ext>
            </a:extLst>
          </p:cNvPr>
          <p:cNvSpPr>
            <a:spLocks noGrp="1"/>
          </p:cNvSpPr>
          <p:nvPr>
            <p:ph type="title"/>
          </p:nvPr>
        </p:nvSpPr>
        <p:spPr>
          <a:xfrm>
            <a:off x="386325" y="536062"/>
            <a:ext cx="4642875" cy="689627"/>
          </a:xfrm>
        </p:spPr>
        <p:txBody>
          <a:bodyPr>
            <a:normAutofit fontScale="90000"/>
          </a:bodyPr>
          <a:lstStyle/>
          <a:p>
            <a:pPr algn="just"/>
            <a:r>
              <a:rPr lang="es-CO" dirty="0"/>
              <a:t>Análisis e Interpretación de resultados</a:t>
            </a:r>
          </a:p>
        </p:txBody>
      </p:sp>
      <p:sp>
        <p:nvSpPr>
          <p:cNvPr id="3" name="CuadroTexto 2">
            <a:extLst>
              <a:ext uri="{FF2B5EF4-FFF2-40B4-BE49-F238E27FC236}">
                <a16:creationId xmlns:a16="http://schemas.microsoft.com/office/drawing/2014/main" id="{76E618E8-8838-1BCF-B162-E1D6A4C9AFDB}"/>
              </a:ext>
            </a:extLst>
          </p:cNvPr>
          <p:cNvSpPr txBox="1"/>
          <p:nvPr/>
        </p:nvSpPr>
        <p:spPr>
          <a:xfrm>
            <a:off x="5873569" y="1443841"/>
            <a:ext cx="5892481" cy="3970318"/>
          </a:xfrm>
          <a:prstGeom prst="rect">
            <a:avLst/>
          </a:prstGeom>
          <a:noFill/>
        </p:spPr>
        <p:txBody>
          <a:bodyPr wrap="square" rtlCol="0">
            <a:spAutoFit/>
          </a:bodyPr>
          <a:lstStyle/>
          <a:p>
            <a:pPr algn="just"/>
            <a:r>
              <a:rPr lang="es-MX" dirty="0">
                <a:latin typeface="+mn-lt"/>
              </a:rPr>
              <a:t>Seguido del clúster y para plantear una interfaz de usuario intuitiva y fácil de usar para la aplicación web, se desarrolló un esquema inicial de la interfaz en </a:t>
            </a:r>
            <a:r>
              <a:rPr lang="es-MX" dirty="0" err="1">
                <a:latin typeface="+mn-lt"/>
              </a:rPr>
              <a:t>Figma</a:t>
            </a:r>
            <a:r>
              <a:rPr lang="es-MX" dirty="0">
                <a:latin typeface="+mn-lt"/>
              </a:rPr>
              <a:t>. Este esquema permitió visualizar y organizar los elementos clave de la interfaz, tales como menús, botones, y áreas de información, considerando los principios de accesibilidad necesarios para usuarios con distintas formas de daltonismo. El diseño inicial en </a:t>
            </a:r>
            <a:r>
              <a:rPr lang="es-MX" dirty="0" err="1">
                <a:latin typeface="+mn-lt"/>
              </a:rPr>
              <a:t>Figma</a:t>
            </a:r>
            <a:r>
              <a:rPr lang="es-MX" dirty="0">
                <a:latin typeface="+mn-lt"/>
              </a:rPr>
              <a:t> facilitó la experimentación con diferentes paletas de colores, tamaños de fuente y disposiciones de contenido, asegurando que la navegación fuera clara y accesible. Además, el uso de esta herramienta permitió realizar ajustes rápidos basados en retroalimentación inicial, estableciendo una base sólida para el desarrollo posterior de una interfaz que priorice la facilidad de uso y la inclusión.</a:t>
            </a:r>
          </a:p>
        </p:txBody>
      </p:sp>
      <p:pic>
        <p:nvPicPr>
          <p:cNvPr id="5" name="Imagen 4">
            <a:extLst>
              <a:ext uri="{FF2B5EF4-FFF2-40B4-BE49-F238E27FC236}">
                <a16:creationId xmlns:a16="http://schemas.microsoft.com/office/drawing/2014/main" id="{57E34656-232B-C9CB-9917-D2C333E7CD41}"/>
              </a:ext>
            </a:extLst>
          </p:cNvPr>
          <p:cNvPicPr>
            <a:picLocks noChangeAspect="1"/>
          </p:cNvPicPr>
          <p:nvPr/>
        </p:nvPicPr>
        <p:blipFill>
          <a:blip r:embed="rId2"/>
          <a:stretch>
            <a:fillRect/>
          </a:stretch>
        </p:blipFill>
        <p:spPr>
          <a:xfrm>
            <a:off x="584572" y="1225689"/>
            <a:ext cx="4603250" cy="2235865"/>
          </a:xfrm>
          <a:prstGeom prst="rect">
            <a:avLst/>
          </a:prstGeom>
        </p:spPr>
      </p:pic>
      <p:pic>
        <p:nvPicPr>
          <p:cNvPr id="6" name="Imagen 5">
            <a:extLst>
              <a:ext uri="{FF2B5EF4-FFF2-40B4-BE49-F238E27FC236}">
                <a16:creationId xmlns:a16="http://schemas.microsoft.com/office/drawing/2014/main" id="{3D551505-71D3-B2BD-C0C0-DADABBFF8DE3}"/>
              </a:ext>
            </a:extLst>
          </p:cNvPr>
          <p:cNvPicPr>
            <a:picLocks noChangeAspect="1"/>
          </p:cNvPicPr>
          <p:nvPr/>
        </p:nvPicPr>
        <p:blipFill>
          <a:blip r:embed="rId3"/>
          <a:stretch>
            <a:fillRect/>
          </a:stretch>
        </p:blipFill>
        <p:spPr>
          <a:xfrm>
            <a:off x="584572" y="3692583"/>
            <a:ext cx="4603250" cy="2221609"/>
          </a:xfrm>
          <a:prstGeom prst="rect">
            <a:avLst/>
          </a:prstGeom>
        </p:spPr>
      </p:pic>
    </p:spTree>
    <p:extLst>
      <p:ext uri="{BB962C8B-B14F-4D97-AF65-F5344CB8AC3E}">
        <p14:creationId xmlns:p14="http://schemas.microsoft.com/office/powerpoint/2010/main" val="2612010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6444" y="524377"/>
            <a:ext cx="10285312" cy="480053"/>
          </a:xfrm>
        </p:spPr>
        <p:txBody>
          <a:bodyPr/>
          <a:lstStyle/>
          <a:p>
            <a:pPr algn="just"/>
            <a:r>
              <a:rPr lang="es-CO" dirty="0"/>
              <a:t>INTRODUCCIÓN</a:t>
            </a:r>
          </a:p>
        </p:txBody>
      </p:sp>
      <p:sp>
        <p:nvSpPr>
          <p:cNvPr id="5" name="Rectángulo 4">
            <a:extLst>
              <a:ext uri="{FF2B5EF4-FFF2-40B4-BE49-F238E27FC236}">
                <a16:creationId xmlns:a16="http://schemas.microsoft.com/office/drawing/2014/main" id="{9057F663-DD0D-4473-9102-233A6C1626C2}"/>
              </a:ext>
            </a:extLst>
          </p:cNvPr>
          <p:cNvSpPr/>
          <p:nvPr/>
        </p:nvSpPr>
        <p:spPr>
          <a:xfrm>
            <a:off x="526444" y="1144589"/>
            <a:ext cx="7205316" cy="4708981"/>
          </a:xfrm>
          <a:prstGeom prst="rect">
            <a:avLst/>
          </a:prstGeom>
        </p:spPr>
        <p:txBody>
          <a:bodyPr wrap="square">
            <a:spAutoFit/>
          </a:bodyPr>
          <a:lstStyle/>
          <a:p>
            <a:pPr algn="just"/>
            <a:r>
              <a:rPr lang="es-ES" sz="2000" dirty="0"/>
              <a:t>El daltonismo es una enfermedad visual que está presente en la sociedad, está la padecen desde niños hasta adultos de todos los géneros, el cual genera la incapacidad de percibir la escala de un color, lo que produce que el individuo en cuestión pueda correr peligro ya que las señalizaciones se definen con colores específicos según el grado de riesgo. Se han identificado cuatro tipos de daltonismo trítanopia, deuteranopia, protanopia y acromático. Esta investigación propone el desarrollo de una aplicación web para la definición del daltonismo, como apoyo al diagnóstico clínico generado por los especialistas de la salud visual. se espera que la población en general, tenga acceso a esta herramienta la cual permita realizar un test especializado que identifique, si el usuario presenta algún tipo de daltonismo, permitiendo que los usuarios lo identifiquen y dando la oportunidad de validar los datos con un especialista y facilitar el tratamiento correctivo.</a:t>
            </a:r>
            <a:endParaRPr lang="es-CO" sz="2800" dirty="0"/>
          </a:p>
        </p:txBody>
      </p:sp>
      <p:grpSp>
        <p:nvGrpSpPr>
          <p:cNvPr id="6" name="Grupo 5"/>
          <p:cNvGrpSpPr/>
          <p:nvPr/>
        </p:nvGrpSpPr>
        <p:grpSpPr>
          <a:xfrm>
            <a:off x="7935996" y="2374448"/>
            <a:ext cx="3668146" cy="2324943"/>
            <a:chOff x="7935996" y="2364288"/>
            <a:chExt cx="3668146" cy="2324943"/>
          </a:xfrm>
        </p:grpSpPr>
        <p:pic>
          <p:nvPicPr>
            <p:cNvPr id="1026" name="Picture 2" descr="gaf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5996" y="2364288"/>
              <a:ext cx="3668146" cy="206333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9327479" y="4427621"/>
              <a:ext cx="885179" cy="261610"/>
            </a:xfrm>
            <a:prstGeom prst="rect">
              <a:avLst/>
            </a:prstGeom>
            <a:noFill/>
          </p:spPr>
          <p:txBody>
            <a:bodyPr wrap="none" rtlCol="0">
              <a:spAutoFit/>
            </a:bodyPr>
            <a:lstStyle/>
            <a:p>
              <a:r>
                <a:rPr lang="es-CO" sz="1100" i="1" dirty="0"/>
                <a:t>Ilustración 1</a:t>
              </a:r>
              <a:endParaRPr lang="en-US" sz="1100" i="1" dirty="0"/>
            </a:p>
          </p:txBody>
        </p:sp>
      </p:grpSp>
    </p:spTree>
    <p:extLst>
      <p:ext uri="{BB962C8B-B14F-4D97-AF65-F5344CB8AC3E}">
        <p14:creationId xmlns:p14="http://schemas.microsoft.com/office/powerpoint/2010/main" val="628137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04091-CA4A-6476-6BC4-4A202F5634E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68569A-D759-4E88-31AF-E9451A7FAC80}"/>
              </a:ext>
            </a:extLst>
          </p:cNvPr>
          <p:cNvSpPr>
            <a:spLocks noGrp="1"/>
          </p:cNvSpPr>
          <p:nvPr>
            <p:ph type="title"/>
          </p:nvPr>
        </p:nvSpPr>
        <p:spPr>
          <a:xfrm>
            <a:off x="386325" y="536062"/>
            <a:ext cx="4642875" cy="689627"/>
          </a:xfrm>
        </p:spPr>
        <p:txBody>
          <a:bodyPr>
            <a:normAutofit fontScale="90000"/>
          </a:bodyPr>
          <a:lstStyle/>
          <a:p>
            <a:pPr algn="just"/>
            <a:r>
              <a:rPr lang="es-CO" dirty="0"/>
              <a:t>Análisis e Interpretación de resultados</a:t>
            </a:r>
          </a:p>
        </p:txBody>
      </p:sp>
      <p:pic>
        <p:nvPicPr>
          <p:cNvPr id="4" name="Imagen 3">
            <a:extLst>
              <a:ext uri="{FF2B5EF4-FFF2-40B4-BE49-F238E27FC236}">
                <a16:creationId xmlns:a16="http://schemas.microsoft.com/office/drawing/2014/main" id="{F2526B28-B731-1CF2-3081-5FEFFB0AC261}"/>
              </a:ext>
            </a:extLst>
          </p:cNvPr>
          <p:cNvPicPr>
            <a:picLocks noChangeAspect="1"/>
          </p:cNvPicPr>
          <p:nvPr/>
        </p:nvPicPr>
        <p:blipFill>
          <a:blip r:embed="rId2"/>
          <a:stretch>
            <a:fillRect/>
          </a:stretch>
        </p:blipFill>
        <p:spPr>
          <a:xfrm>
            <a:off x="1428399" y="1225689"/>
            <a:ext cx="9335202" cy="4743620"/>
          </a:xfrm>
          <a:prstGeom prst="rect">
            <a:avLst/>
          </a:prstGeom>
        </p:spPr>
      </p:pic>
    </p:spTree>
    <p:extLst>
      <p:ext uri="{BB962C8B-B14F-4D97-AF65-F5344CB8AC3E}">
        <p14:creationId xmlns:p14="http://schemas.microsoft.com/office/powerpoint/2010/main" val="131527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A4ADF-2AD5-0454-5C97-273B2953C4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AD6C016-236E-FF8D-E69F-0EE39B4CB600}"/>
              </a:ext>
            </a:extLst>
          </p:cNvPr>
          <p:cNvSpPr>
            <a:spLocks noGrp="1"/>
          </p:cNvSpPr>
          <p:nvPr>
            <p:ph type="title"/>
          </p:nvPr>
        </p:nvSpPr>
        <p:spPr>
          <a:xfrm>
            <a:off x="386325" y="536062"/>
            <a:ext cx="4642875" cy="689627"/>
          </a:xfrm>
        </p:spPr>
        <p:txBody>
          <a:bodyPr>
            <a:normAutofit fontScale="90000"/>
          </a:bodyPr>
          <a:lstStyle/>
          <a:p>
            <a:pPr algn="just"/>
            <a:r>
              <a:rPr lang="es-CO" dirty="0"/>
              <a:t>Análisis e Interpretación de resultados</a:t>
            </a:r>
          </a:p>
        </p:txBody>
      </p:sp>
      <p:sp>
        <p:nvSpPr>
          <p:cNvPr id="3" name="CuadroTexto 2">
            <a:extLst>
              <a:ext uri="{FF2B5EF4-FFF2-40B4-BE49-F238E27FC236}">
                <a16:creationId xmlns:a16="http://schemas.microsoft.com/office/drawing/2014/main" id="{7C376340-7922-6CFD-2A9C-35B75BB16425}"/>
              </a:ext>
            </a:extLst>
          </p:cNvPr>
          <p:cNvSpPr txBox="1"/>
          <p:nvPr/>
        </p:nvSpPr>
        <p:spPr>
          <a:xfrm>
            <a:off x="386325" y="1225689"/>
            <a:ext cx="5892481" cy="4801314"/>
          </a:xfrm>
          <a:prstGeom prst="rect">
            <a:avLst/>
          </a:prstGeom>
          <a:noFill/>
        </p:spPr>
        <p:txBody>
          <a:bodyPr wrap="square" rtlCol="0">
            <a:spAutoFit/>
          </a:bodyPr>
          <a:lstStyle/>
          <a:p>
            <a:pPr algn="just"/>
            <a:r>
              <a:rPr lang="es-MX" sz="1800" kern="100" dirty="0">
                <a:effectLst/>
                <a:latin typeface="+mn-lt"/>
                <a:ea typeface="Arial" panose="020B0604020202020204" pitchFamily="34" charset="0"/>
                <a:cs typeface="Arial MT"/>
              </a:rPr>
              <a:t>Una vez desarrollado el esquema inicial del sitio web y para desarrollar la aplicación teniendo en cuenta los requerimientos, se construyó la interfaz gráfica utilizando HTML y CSS como lenguajes principales. HTML se empleó para estructurar el contenido, definiendo los distintos elementos de la página como encabezados, párrafos, formularios y botones, mientras que CSS permitió estilizar la interfaz para mejorar su aspecto visual y asegurar la consistencia en el diseño. La elección de estos lenguajes facilitó la creación de una interfaz accesible y visualmente atractiva, adaptada a los principios de accesibilidad necesarios para usuarios con diferentes tipos de daltonismo. Además, se implementaron estilos específicos para mejorar el contraste y la legibilidad de los textos, de modo que la experiencia de navegación fuera intuitiva y amigable para todos los usuarios, independientemente de sus limitaciones visuales.</a:t>
            </a:r>
            <a:endParaRPr lang="es-MX" dirty="0">
              <a:latin typeface="+mn-lt"/>
            </a:endParaRPr>
          </a:p>
        </p:txBody>
      </p:sp>
      <p:pic>
        <p:nvPicPr>
          <p:cNvPr id="5" name="Imagen 4">
            <a:extLst>
              <a:ext uri="{FF2B5EF4-FFF2-40B4-BE49-F238E27FC236}">
                <a16:creationId xmlns:a16="http://schemas.microsoft.com/office/drawing/2014/main" id="{0F1B911D-15BC-436C-06B7-4D174E24D6D3}"/>
              </a:ext>
            </a:extLst>
          </p:cNvPr>
          <p:cNvPicPr>
            <a:picLocks noChangeAspect="1"/>
          </p:cNvPicPr>
          <p:nvPr/>
        </p:nvPicPr>
        <p:blipFill>
          <a:blip r:embed="rId2"/>
          <a:stretch>
            <a:fillRect/>
          </a:stretch>
        </p:blipFill>
        <p:spPr>
          <a:xfrm>
            <a:off x="7162802" y="1090872"/>
            <a:ext cx="3983312" cy="2338128"/>
          </a:xfrm>
          <a:prstGeom prst="rect">
            <a:avLst/>
          </a:prstGeom>
        </p:spPr>
      </p:pic>
      <p:pic>
        <p:nvPicPr>
          <p:cNvPr id="6" name="Imagen 5">
            <a:extLst>
              <a:ext uri="{FF2B5EF4-FFF2-40B4-BE49-F238E27FC236}">
                <a16:creationId xmlns:a16="http://schemas.microsoft.com/office/drawing/2014/main" id="{7BB12FAE-89D2-3DDB-6F30-F6F25A27C6F6}"/>
              </a:ext>
            </a:extLst>
          </p:cNvPr>
          <p:cNvPicPr>
            <a:picLocks noChangeAspect="1"/>
          </p:cNvPicPr>
          <p:nvPr/>
        </p:nvPicPr>
        <p:blipFill>
          <a:blip r:embed="rId3"/>
          <a:stretch>
            <a:fillRect/>
          </a:stretch>
        </p:blipFill>
        <p:spPr>
          <a:xfrm>
            <a:off x="7162802" y="3589725"/>
            <a:ext cx="3983313" cy="2437278"/>
          </a:xfrm>
          <a:prstGeom prst="rect">
            <a:avLst/>
          </a:prstGeom>
        </p:spPr>
      </p:pic>
    </p:spTree>
    <p:extLst>
      <p:ext uri="{BB962C8B-B14F-4D97-AF65-F5344CB8AC3E}">
        <p14:creationId xmlns:p14="http://schemas.microsoft.com/office/powerpoint/2010/main" val="3805905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B4C3B-2F09-34A8-A5A8-4DC84E04D43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59175EB-A1F7-D30C-6225-849469A8FB3E}"/>
              </a:ext>
            </a:extLst>
          </p:cNvPr>
          <p:cNvSpPr>
            <a:spLocks noGrp="1"/>
          </p:cNvSpPr>
          <p:nvPr>
            <p:ph type="title"/>
          </p:nvPr>
        </p:nvSpPr>
        <p:spPr>
          <a:xfrm>
            <a:off x="386325" y="536062"/>
            <a:ext cx="4642875" cy="689627"/>
          </a:xfrm>
        </p:spPr>
        <p:txBody>
          <a:bodyPr>
            <a:normAutofit/>
          </a:bodyPr>
          <a:lstStyle/>
          <a:p>
            <a:pPr algn="just"/>
            <a:r>
              <a:rPr lang="es-CO" dirty="0"/>
              <a:t>Conclusiones</a:t>
            </a:r>
          </a:p>
        </p:txBody>
      </p:sp>
      <p:sp>
        <p:nvSpPr>
          <p:cNvPr id="3" name="CuadroTexto 2">
            <a:extLst>
              <a:ext uri="{FF2B5EF4-FFF2-40B4-BE49-F238E27FC236}">
                <a16:creationId xmlns:a16="http://schemas.microsoft.com/office/drawing/2014/main" id="{67D37395-2C7F-8172-F41B-3E0BCEE1C402}"/>
              </a:ext>
            </a:extLst>
          </p:cNvPr>
          <p:cNvSpPr txBox="1"/>
          <p:nvPr/>
        </p:nvSpPr>
        <p:spPr>
          <a:xfrm>
            <a:off x="386325" y="1225689"/>
            <a:ext cx="11403763" cy="4801314"/>
          </a:xfrm>
          <a:prstGeom prst="rect">
            <a:avLst/>
          </a:prstGeom>
          <a:noFill/>
        </p:spPr>
        <p:txBody>
          <a:bodyPr wrap="square" rtlCol="0">
            <a:spAutoFit/>
          </a:bodyPr>
          <a:lstStyle/>
          <a:p>
            <a:pPr algn="just"/>
            <a:r>
              <a:rPr lang="es-MX" b="1" dirty="0">
                <a:effectLst/>
                <a:latin typeface="+mn-lt"/>
                <a:ea typeface="Arial MT"/>
                <a:cs typeface="Arial MT"/>
              </a:rPr>
              <a:t>Objetivo específico 1: </a:t>
            </a:r>
          </a:p>
          <a:p>
            <a:pPr algn="just"/>
            <a:r>
              <a:rPr lang="es-MX" dirty="0">
                <a:effectLst/>
                <a:latin typeface="+mn-lt"/>
                <a:ea typeface="Arial MT"/>
                <a:cs typeface="Arial MT"/>
              </a:rPr>
              <a:t>La investigación permitió identificar múltiples formas de daltonismo, cada una con particularidades específicas en la percepción del color, lo cual es fundamental para desarrollar pruebas de diagnóstico precisas que se adapten a cada tipo de daltonismo.</a:t>
            </a:r>
          </a:p>
          <a:p>
            <a:pPr algn="just"/>
            <a:endParaRPr lang="es-MX" dirty="0">
              <a:effectLst/>
              <a:latin typeface="+mn-lt"/>
              <a:ea typeface="Arial MT"/>
              <a:cs typeface="Arial MT"/>
            </a:endParaRPr>
          </a:p>
          <a:p>
            <a:pPr algn="just"/>
            <a:r>
              <a:rPr lang="es-MX" dirty="0">
                <a:effectLst/>
                <a:latin typeface="+mn-lt"/>
                <a:ea typeface="Arial MT"/>
                <a:cs typeface="Arial MT"/>
              </a:rPr>
              <a:t>Los métodos de diagnóstico actuales, como el test de Ishihara y el Farnsworth-Munsell 100, fueron claves para diseñar herramientas de prediagnóstico eficaces que pueden aplicarse en la aplicación web desarrollada, aumentando la accesibilidad a recursos diagnósticos confiables para usuarios no especializados.</a:t>
            </a:r>
          </a:p>
          <a:p>
            <a:pPr algn="just"/>
            <a:endParaRPr lang="es-MX" dirty="0">
              <a:effectLst/>
              <a:latin typeface="+mn-lt"/>
              <a:ea typeface="Arial MT"/>
              <a:cs typeface="Arial MT"/>
            </a:endParaRPr>
          </a:p>
          <a:p>
            <a:pPr algn="just"/>
            <a:r>
              <a:rPr lang="es-MX" b="1" dirty="0">
                <a:effectLst/>
                <a:latin typeface="+mn-lt"/>
                <a:ea typeface="Arial MT"/>
                <a:cs typeface="Arial MT"/>
              </a:rPr>
              <a:t>Objetivo específico 2: </a:t>
            </a:r>
          </a:p>
          <a:p>
            <a:pPr algn="just"/>
            <a:r>
              <a:rPr lang="es-MX" dirty="0">
                <a:effectLst/>
                <a:latin typeface="+mn-lt"/>
                <a:ea typeface="Arial MT"/>
                <a:cs typeface="Arial MT"/>
              </a:rPr>
              <a:t>El desarrollo de un esquema inicial en </a:t>
            </a:r>
            <a:r>
              <a:rPr lang="es-MX" dirty="0" err="1">
                <a:effectLst/>
                <a:latin typeface="+mn-lt"/>
                <a:ea typeface="Arial MT"/>
                <a:cs typeface="Arial MT"/>
              </a:rPr>
              <a:t>Figma</a:t>
            </a:r>
            <a:r>
              <a:rPr lang="es-MX" dirty="0">
                <a:effectLst/>
                <a:latin typeface="+mn-lt"/>
                <a:ea typeface="Arial MT"/>
                <a:cs typeface="Arial MT"/>
              </a:rPr>
              <a:t> fue efectivo para experimentar con diferentes paletas y disposiciones de contenido, asegurando que los usuarios con distintas formas de daltonismo puedan navegar la aplicación de manera sencilla y clara.</a:t>
            </a:r>
          </a:p>
          <a:p>
            <a:pPr algn="just"/>
            <a:endParaRPr lang="es-MX" dirty="0">
              <a:effectLst/>
              <a:latin typeface="+mn-lt"/>
              <a:ea typeface="Arial MT"/>
              <a:cs typeface="Arial MT"/>
            </a:endParaRPr>
          </a:p>
          <a:p>
            <a:pPr algn="just"/>
            <a:r>
              <a:rPr lang="es-MX" dirty="0">
                <a:effectLst/>
                <a:latin typeface="+mn-lt"/>
                <a:ea typeface="Arial MT"/>
                <a:cs typeface="Arial MT"/>
              </a:rPr>
              <a:t>La creación de una interfaz accesible se logró al aplicar principios de diseño inclusivo, como el ajuste de contraste y tamaño de fuente, lo cual facilita que la plataforma pueda ser utilizada por personas con diferentes limitaciones visuales sin comprometer su experiencia de usuario.</a:t>
            </a:r>
          </a:p>
        </p:txBody>
      </p:sp>
    </p:spTree>
    <p:extLst>
      <p:ext uri="{BB962C8B-B14F-4D97-AF65-F5344CB8AC3E}">
        <p14:creationId xmlns:p14="http://schemas.microsoft.com/office/powerpoint/2010/main" val="2645867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D9B8B-349D-F82F-9306-E9EA33C90F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821AF4D-EA78-CFB1-4630-93ED29836064}"/>
              </a:ext>
            </a:extLst>
          </p:cNvPr>
          <p:cNvSpPr>
            <a:spLocks noGrp="1"/>
          </p:cNvSpPr>
          <p:nvPr>
            <p:ph type="title"/>
          </p:nvPr>
        </p:nvSpPr>
        <p:spPr>
          <a:xfrm>
            <a:off x="386325" y="536062"/>
            <a:ext cx="4642875" cy="689627"/>
          </a:xfrm>
        </p:spPr>
        <p:txBody>
          <a:bodyPr>
            <a:normAutofit/>
          </a:bodyPr>
          <a:lstStyle/>
          <a:p>
            <a:pPr algn="just"/>
            <a:r>
              <a:rPr lang="es-CO" dirty="0"/>
              <a:t>Conclusiones</a:t>
            </a:r>
          </a:p>
        </p:txBody>
      </p:sp>
      <p:sp>
        <p:nvSpPr>
          <p:cNvPr id="3" name="CuadroTexto 2">
            <a:extLst>
              <a:ext uri="{FF2B5EF4-FFF2-40B4-BE49-F238E27FC236}">
                <a16:creationId xmlns:a16="http://schemas.microsoft.com/office/drawing/2014/main" id="{71B0A504-9ECA-5112-8B0D-B47209DDC7E7}"/>
              </a:ext>
            </a:extLst>
          </p:cNvPr>
          <p:cNvSpPr txBox="1"/>
          <p:nvPr/>
        </p:nvSpPr>
        <p:spPr>
          <a:xfrm>
            <a:off x="386325" y="1225689"/>
            <a:ext cx="11403763" cy="4247317"/>
          </a:xfrm>
          <a:prstGeom prst="rect">
            <a:avLst/>
          </a:prstGeom>
          <a:noFill/>
        </p:spPr>
        <p:txBody>
          <a:bodyPr wrap="square" rtlCol="0">
            <a:spAutoFit/>
          </a:bodyPr>
          <a:lstStyle/>
          <a:p>
            <a:pPr algn="just"/>
            <a:r>
              <a:rPr lang="es-MX" b="1" dirty="0">
                <a:effectLst/>
                <a:latin typeface="+mn-lt"/>
                <a:ea typeface="Arial MT"/>
                <a:cs typeface="Arial MT"/>
              </a:rPr>
              <a:t>Objetivo específico 3:</a:t>
            </a:r>
          </a:p>
          <a:p>
            <a:pPr algn="just"/>
            <a:r>
              <a:rPr lang="es-MX" dirty="0">
                <a:effectLst/>
                <a:latin typeface="+mn-lt"/>
                <a:ea typeface="Arial MT"/>
                <a:cs typeface="Arial MT"/>
              </a:rPr>
              <a:t>El uso de HTML y CSS para la estructura y estilo de la aplicación permitió construir una interfaz visualmente atractiva y consistente que responde a los principios de accesibilidad, resultando en una experiencia de usuario optimizada y amigable.</a:t>
            </a:r>
          </a:p>
          <a:p>
            <a:pPr algn="just"/>
            <a:endParaRPr lang="es-MX" dirty="0">
              <a:effectLst/>
              <a:latin typeface="+mn-lt"/>
              <a:ea typeface="Arial MT"/>
              <a:cs typeface="Arial MT"/>
            </a:endParaRPr>
          </a:p>
          <a:p>
            <a:pPr algn="just"/>
            <a:r>
              <a:rPr lang="es-MX" dirty="0">
                <a:effectLst/>
                <a:latin typeface="+mn-lt"/>
                <a:ea typeface="Arial MT"/>
                <a:cs typeface="Arial MT"/>
              </a:rPr>
              <a:t>La implementación de elementos de navegación claros y accesibles en la aplicación permite una mejor organización y presentación de los contenidos sobre daltonismo, facilitando el acceso a la información y pruebas de diagnóstico.</a:t>
            </a:r>
          </a:p>
          <a:p>
            <a:pPr algn="just"/>
            <a:endParaRPr lang="es-MX" b="1" dirty="0">
              <a:effectLst/>
              <a:latin typeface="+mn-lt"/>
              <a:ea typeface="Arial MT"/>
              <a:cs typeface="Arial MT"/>
            </a:endParaRPr>
          </a:p>
          <a:p>
            <a:pPr algn="just"/>
            <a:r>
              <a:rPr lang="es-MX" b="1" dirty="0">
                <a:effectLst/>
                <a:latin typeface="+mn-lt"/>
                <a:ea typeface="Arial MT"/>
                <a:cs typeface="Arial MT"/>
              </a:rPr>
              <a:t>Objetivo específico 4:</a:t>
            </a:r>
          </a:p>
          <a:p>
            <a:pPr algn="just"/>
            <a:r>
              <a:rPr lang="es-MX" dirty="0">
                <a:effectLst/>
                <a:latin typeface="+mn-lt"/>
                <a:ea typeface="Arial MT"/>
                <a:cs typeface="Arial MT"/>
              </a:rPr>
              <a:t>Las pruebas realizadas sobre la aplicación mostraron una buena usabilidad y una experiencia satisfactoria, lo que respalda su capacidad de ser una herramienta útil para el prediagnóstico de daltonismo y de fácil uso para los usuarios.</a:t>
            </a:r>
          </a:p>
          <a:p>
            <a:pPr algn="just"/>
            <a:endParaRPr lang="es-MX" dirty="0">
              <a:effectLst/>
              <a:latin typeface="+mn-lt"/>
              <a:ea typeface="Arial MT"/>
              <a:cs typeface="Arial MT"/>
            </a:endParaRPr>
          </a:p>
          <a:p>
            <a:pPr algn="just"/>
            <a:r>
              <a:rPr lang="es-MX" dirty="0">
                <a:effectLst/>
                <a:latin typeface="+mn-lt"/>
                <a:ea typeface="Arial MT"/>
                <a:cs typeface="Arial MT"/>
              </a:rPr>
              <a:t>El video explicativo utilizado para la validación permitió identificar áreas de mejora en la usabilidad de la aplicación, lo que servirá de base para futuras actualizaciones y para mejorar la experiencia del usuario en el diagnóstico de esta condición. </a:t>
            </a:r>
          </a:p>
        </p:txBody>
      </p:sp>
    </p:spTree>
    <p:extLst>
      <p:ext uri="{BB962C8B-B14F-4D97-AF65-F5344CB8AC3E}">
        <p14:creationId xmlns:p14="http://schemas.microsoft.com/office/powerpoint/2010/main" val="1974530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5059" name="CuadroTexto 4"/>
          <p:cNvSpPr txBox="1">
            <a:spLocks noChangeArrowheads="1"/>
          </p:cNvSpPr>
          <p:nvPr/>
        </p:nvSpPr>
        <p:spPr bwMode="auto">
          <a:xfrm>
            <a:off x="2650331" y="4535271"/>
            <a:ext cx="6891337"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s-CO" altLang="es-CO" b="1" dirty="0">
                <a:solidFill>
                  <a:srgbClr val="595959"/>
                </a:solidFill>
                <a:latin typeface="Century Gothic" panose="020B0502020202020204" pitchFamily="34" charset="0"/>
              </a:rPr>
              <a:t>Formando líderes </a:t>
            </a:r>
            <a:r>
              <a:rPr lang="es-CO" altLang="es-CO" dirty="0">
                <a:solidFill>
                  <a:srgbClr val="595959"/>
                </a:solidFill>
                <a:latin typeface="Century Gothic" panose="020B0502020202020204" pitchFamily="34" charset="0"/>
              </a:rPr>
              <a:t>para la </a:t>
            </a:r>
            <a:r>
              <a:rPr lang="es-CO" altLang="es-CO" b="1" dirty="0">
                <a:solidFill>
                  <a:srgbClr val="595959"/>
                </a:solidFill>
                <a:latin typeface="Century Gothic" panose="020B0502020202020204" pitchFamily="34" charset="0"/>
              </a:rPr>
              <a:t>construcción</a:t>
            </a:r>
            <a:r>
              <a:rPr lang="es-CO" altLang="es-CO" dirty="0">
                <a:solidFill>
                  <a:srgbClr val="595959"/>
                </a:solidFill>
                <a:latin typeface="Century Gothic" panose="020B0502020202020204" pitchFamily="34" charset="0"/>
              </a:rPr>
              <a:t> de un nuevo </a:t>
            </a:r>
            <a:r>
              <a:rPr lang="es-CO" altLang="es-CO" b="1" dirty="0">
                <a:solidFill>
                  <a:srgbClr val="595959"/>
                </a:solidFill>
                <a:latin typeface="Century Gothic" panose="020B0502020202020204" pitchFamily="34" charset="0"/>
              </a:rPr>
              <a:t>país en paz</a:t>
            </a:r>
          </a:p>
        </p:txBody>
      </p:sp>
      <p:pic>
        <p:nvPicPr>
          <p:cNvPr id="45061" name="Imagen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9863" y="4469644"/>
            <a:ext cx="462550" cy="834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2" name="Imagen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8984091" y="4720091"/>
            <a:ext cx="462550" cy="834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3625" y="577281"/>
            <a:ext cx="10285312" cy="459733"/>
          </a:xfrm>
        </p:spPr>
        <p:txBody>
          <a:bodyPr>
            <a:normAutofit/>
          </a:bodyPr>
          <a:lstStyle/>
          <a:p>
            <a:pPr algn="just"/>
            <a:r>
              <a:rPr lang="es-CO" dirty="0"/>
              <a:t>PLANTEAMIENTO DEL PROBLEMA</a:t>
            </a:r>
          </a:p>
        </p:txBody>
      </p:sp>
      <p:sp>
        <p:nvSpPr>
          <p:cNvPr id="3" name="Rectángulo 2">
            <a:extLst>
              <a:ext uri="{FF2B5EF4-FFF2-40B4-BE49-F238E27FC236}">
                <a16:creationId xmlns:a16="http://schemas.microsoft.com/office/drawing/2014/main" id="{435E7533-62B6-452E-8D90-F9432A2B5A1B}"/>
              </a:ext>
            </a:extLst>
          </p:cNvPr>
          <p:cNvSpPr/>
          <p:nvPr/>
        </p:nvSpPr>
        <p:spPr>
          <a:xfrm>
            <a:off x="4818158" y="1362102"/>
            <a:ext cx="6453553" cy="4524315"/>
          </a:xfrm>
          <a:prstGeom prst="rect">
            <a:avLst/>
          </a:prstGeom>
        </p:spPr>
        <p:txBody>
          <a:bodyPr wrap="square">
            <a:spAutoFit/>
          </a:bodyPr>
          <a:lstStyle/>
          <a:p>
            <a:pPr algn="just">
              <a:spcAft>
                <a:spcPts val="800"/>
              </a:spcAft>
            </a:pPr>
            <a:r>
              <a:rPr lang="es-ES" sz="2400" dirty="0"/>
              <a:t>Existe una necesidad no satisfecha en el acceso a información y pre-diagnóstico del daltonismo, ya que actualmente no se dispone de una herramienta en línea que ofrezca de manera rápida y precisa estos servicios. Desarrollar una aplicación web que cumpla con estos objetivos se convierte en un desafío importante en la mejora de la detección temprana de esta condición visual y en la provisión de recursos educativos sobre el tema. Por lo tanto, se plantea la interrogante de </a:t>
            </a:r>
            <a:r>
              <a:rPr lang="es-ES" sz="2400" b="1" dirty="0"/>
              <a:t>¿Cómo se puede integrar información y pruebas sobre el daltonismo en una aplicación web? </a:t>
            </a:r>
            <a:endParaRPr lang="es-CO" sz="3200" dirty="0">
              <a:ea typeface="Calibri" panose="020F0502020204030204" pitchFamily="34" charset="0"/>
              <a:cs typeface="Times New Roman" panose="02020603050405020304" pitchFamily="18" charset="0"/>
            </a:endParaRPr>
          </a:p>
        </p:txBody>
      </p:sp>
      <p:grpSp>
        <p:nvGrpSpPr>
          <p:cNvPr id="4" name="Grupo 3"/>
          <p:cNvGrpSpPr/>
          <p:nvPr/>
        </p:nvGrpSpPr>
        <p:grpSpPr>
          <a:xfrm>
            <a:off x="743625" y="1388977"/>
            <a:ext cx="3550555" cy="2098228"/>
            <a:chOff x="743625" y="1388977"/>
            <a:chExt cx="3550555" cy="2098228"/>
          </a:xfrm>
        </p:grpSpPr>
        <p:pic>
          <p:nvPicPr>
            <p:cNvPr id="2050" name="Picture 2" descr="https://www.clikisalud.net/wp-content/uploads/2021/10/pruebas-medicas-detectar-daltonism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25" y="1388977"/>
              <a:ext cx="3550555" cy="186404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2076311" y="3225595"/>
              <a:ext cx="885179" cy="261610"/>
            </a:xfrm>
            <a:prstGeom prst="rect">
              <a:avLst/>
            </a:prstGeom>
            <a:noFill/>
          </p:spPr>
          <p:txBody>
            <a:bodyPr wrap="none" rtlCol="0">
              <a:spAutoFit/>
            </a:bodyPr>
            <a:lstStyle/>
            <a:p>
              <a:r>
                <a:rPr lang="es-CO" sz="1100" i="1" dirty="0"/>
                <a:t>Ilustración 2</a:t>
              </a:r>
              <a:endParaRPr lang="en-US" sz="1100" i="1" dirty="0"/>
            </a:p>
          </p:txBody>
        </p:sp>
      </p:grpSp>
      <p:grpSp>
        <p:nvGrpSpPr>
          <p:cNvPr id="5" name="Grupo 4"/>
          <p:cNvGrpSpPr/>
          <p:nvPr/>
        </p:nvGrpSpPr>
        <p:grpSpPr>
          <a:xfrm>
            <a:off x="743625" y="3604982"/>
            <a:ext cx="3550555" cy="2543045"/>
            <a:chOff x="920289" y="3752384"/>
            <a:chExt cx="3197225" cy="2395643"/>
          </a:xfrm>
        </p:grpSpPr>
        <p:pic>
          <p:nvPicPr>
            <p:cNvPr id="2052" name="Picture 4" descr="Daltonismo en niños o anomalía en la percepción de los colores: síntomas,  diagnóstico y consej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0289" y="3752384"/>
              <a:ext cx="3197225" cy="213403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2076311" y="5886417"/>
              <a:ext cx="885179" cy="261610"/>
            </a:xfrm>
            <a:prstGeom prst="rect">
              <a:avLst/>
            </a:prstGeom>
            <a:noFill/>
          </p:spPr>
          <p:txBody>
            <a:bodyPr wrap="none" rtlCol="0">
              <a:spAutoFit/>
            </a:bodyPr>
            <a:lstStyle/>
            <a:p>
              <a:r>
                <a:rPr lang="es-CO" sz="1100" i="1" dirty="0"/>
                <a:t>Ilustración 3</a:t>
              </a:r>
              <a:endParaRPr lang="en-US" sz="1100" i="1" dirty="0"/>
            </a:p>
          </p:txBody>
        </p:sp>
      </p:grpSp>
    </p:spTree>
    <p:extLst>
      <p:ext uri="{BB962C8B-B14F-4D97-AF65-F5344CB8AC3E}">
        <p14:creationId xmlns:p14="http://schemas.microsoft.com/office/powerpoint/2010/main" val="945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6099" y="505467"/>
            <a:ext cx="10285312" cy="459733"/>
          </a:xfrm>
        </p:spPr>
        <p:txBody>
          <a:bodyPr>
            <a:normAutofit/>
          </a:bodyPr>
          <a:lstStyle/>
          <a:p>
            <a:pPr algn="just"/>
            <a:r>
              <a:rPr lang="es-CO" dirty="0"/>
              <a:t>OBJETIVO GENERAL Y OBJETIVOS ESPECÍFICOS</a:t>
            </a:r>
          </a:p>
        </p:txBody>
      </p:sp>
      <p:sp>
        <p:nvSpPr>
          <p:cNvPr id="5" name="Rectángulo 4">
            <a:extLst>
              <a:ext uri="{FF2B5EF4-FFF2-40B4-BE49-F238E27FC236}">
                <a16:creationId xmlns:a16="http://schemas.microsoft.com/office/drawing/2014/main" id="{FED3F4E2-3F14-4463-8699-15B684B84D82}"/>
              </a:ext>
            </a:extLst>
          </p:cNvPr>
          <p:cNvSpPr/>
          <p:nvPr/>
        </p:nvSpPr>
        <p:spPr>
          <a:xfrm>
            <a:off x="436099" y="1144589"/>
            <a:ext cx="11176781" cy="4339650"/>
          </a:xfrm>
          <a:prstGeom prst="rect">
            <a:avLst/>
          </a:prstGeom>
        </p:spPr>
        <p:txBody>
          <a:bodyPr wrap="square">
            <a:spAutoFit/>
          </a:bodyPr>
          <a:lstStyle/>
          <a:p>
            <a:pPr algn="just"/>
            <a:r>
              <a:rPr lang="es-CO" sz="2800" b="1" dirty="0"/>
              <a:t>Objetivo General</a:t>
            </a:r>
          </a:p>
          <a:p>
            <a:pPr algn="just"/>
            <a:r>
              <a:rPr lang="es-ES" sz="2400" dirty="0"/>
              <a:t>Desarrollar una aplicación web que proporcione información y un pre-diagnóstico del daltonismo de manera rápida y precisa. 	</a:t>
            </a:r>
          </a:p>
          <a:p>
            <a:pPr algn="just"/>
            <a:endParaRPr lang="es-CO" sz="2800" dirty="0"/>
          </a:p>
          <a:p>
            <a:pPr algn="just"/>
            <a:r>
              <a:rPr lang="es-CO" sz="2800" b="1" dirty="0"/>
              <a:t>Objetivos Específicos</a:t>
            </a:r>
          </a:p>
          <a:p>
            <a:pPr algn="just"/>
            <a:endParaRPr lang="en-US" sz="2400" dirty="0"/>
          </a:p>
          <a:p>
            <a:pPr marL="342900" indent="-342900" algn="just">
              <a:buFont typeface="+mj-lt"/>
              <a:buAutoNum type="arabicPeriod"/>
            </a:pPr>
            <a:r>
              <a:rPr lang="es-ES" sz="2400" dirty="0"/>
              <a:t>Investigar las diferentes formas de daltonismo y los métodos de diagnóstico actuales. </a:t>
            </a:r>
          </a:p>
          <a:p>
            <a:pPr marL="342900" indent="-342900" algn="just">
              <a:buFont typeface="+mj-lt"/>
              <a:buAutoNum type="arabicPeriod"/>
            </a:pPr>
            <a:r>
              <a:rPr lang="es-ES" sz="2400" dirty="0"/>
              <a:t>Diseñar una interfaz de usuario intuitiva y fácil de usar para la aplicación web. </a:t>
            </a:r>
          </a:p>
          <a:p>
            <a:pPr marL="342900" indent="-342900" algn="just">
              <a:buFont typeface="+mj-lt"/>
              <a:buAutoNum type="arabicPeriod"/>
            </a:pPr>
            <a:r>
              <a:rPr lang="es-ES" sz="2400" dirty="0"/>
              <a:t>Desarrollar la aplicación teniendo en cuenta los requerimientos. </a:t>
            </a:r>
          </a:p>
          <a:p>
            <a:pPr marL="342900" indent="-342900" algn="just">
              <a:buFont typeface="+mj-lt"/>
              <a:buAutoNum type="arabicPeriod"/>
            </a:pPr>
            <a:r>
              <a:rPr lang="es-ES" sz="2400" dirty="0"/>
              <a:t>Implementar la aplicación y realizar pruebas para verificar su correcto funcionamiento. </a:t>
            </a:r>
          </a:p>
        </p:txBody>
      </p:sp>
    </p:spTree>
    <p:extLst>
      <p:ext uri="{BB962C8B-B14F-4D97-AF65-F5344CB8AC3E}">
        <p14:creationId xmlns:p14="http://schemas.microsoft.com/office/powerpoint/2010/main" val="254801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31520" y="725820"/>
            <a:ext cx="10285312" cy="984562"/>
          </a:xfrm>
        </p:spPr>
        <p:txBody>
          <a:bodyPr/>
          <a:lstStyle/>
          <a:p>
            <a:pPr algn="just"/>
            <a:r>
              <a:rPr lang="es-CO" dirty="0"/>
              <a:t>JUSTIFICACIÓN</a:t>
            </a:r>
          </a:p>
        </p:txBody>
      </p:sp>
      <p:sp>
        <p:nvSpPr>
          <p:cNvPr id="3" name="Rectángulo 2">
            <a:extLst>
              <a:ext uri="{FF2B5EF4-FFF2-40B4-BE49-F238E27FC236}">
                <a16:creationId xmlns:a16="http://schemas.microsoft.com/office/drawing/2014/main" id="{2C2D7A86-BA36-4067-A0A4-94BE346AE23A}"/>
              </a:ext>
            </a:extLst>
          </p:cNvPr>
          <p:cNvSpPr/>
          <p:nvPr/>
        </p:nvSpPr>
        <p:spPr>
          <a:xfrm>
            <a:off x="731520" y="1710382"/>
            <a:ext cx="6443004" cy="3970318"/>
          </a:xfrm>
          <a:prstGeom prst="rect">
            <a:avLst/>
          </a:prstGeom>
        </p:spPr>
        <p:txBody>
          <a:bodyPr wrap="square">
            <a:spAutoFit/>
          </a:bodyPr>
          <a:lstStyle/>
          <a:p>
            <a:pPr algn="just">
              <a:spcAft>
                <a:spcPts val="800"/>
              </a:spcAft>
            </a:pPr>
            <a:r>
              <a:rPr lang="es-ES" sz="2800" dirty="0"/>
              <a:t>Promover la conciencia y la educación sobre el daltonismo al proporcionar información detallada sobre esta condición visual, sus causas, síntomas y posibles tratamientos, a su vez, definición precisa y actualizada de los tipos de daltonismo, así como una serie de pruebas para ayudar a los especialistas de la salud visual con su diagnóstico. </a:t>
            </a:r>
            <a:endParaRPr lang="es-CO" sz="3600" dirty="0">
              <a:ea typeface="Calibri" panose="020F0502020204030204" pitchFamily="34" charset="0"/>
              <a:cs typeface="Times New Roman" panose="02020603050405020304" pitchFamily="18" charset="0"/>
            </a:endParaRPr>
          </a:p>
        </p:txBody>
      </p:sp>
      <p:grpSp>
        <p:nvGrpSpPr>
          <p:cNvPr id="4" name="Grupo 3"/>
          <p:cNvGrpSpPr/>
          <p:nvPr/>
        </p:nvGrpSpPr>
        <p:grpSpPr>
          <a:xfrm>
            <a:off x="7459001" y="1710382"/>
            <a:ext cx="4109524" cy="2451781"/>
            <a:chOff x="436099" y="2049880"/>
            <a:chExt cx="3096126" cy="1881916"/>
          </a:xfrm>
        </p:grpSpPr>
        <p:pic>
          <p:nvPicPr>
            <p:cNvPr id="3074" name="Picture 2" descr="https://cdn6.dibujos.net/images/padres/articulos/debes-preocuparte-si-tu-hijo-tiene-daltonismo-cosas-que-debes-sab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099" y="2049880"/>
              <a:ext cx="3096126" cy="162030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1541572" y="3670186"/>
              <a:ext cx="885179" cy="261610"/>
            </a:xfrm>
            <a:prstGeom prst="rect">
              <a:avLst/>
            </a:prstGeom>
            <a:noFill/>
          </p:spPr>
          <p:txBody>
            <a:bodyPr wrap="none" rtlCol="0">
              <a:spAutoFit/>
            </a:bodyPr>
            <a:lstStyle/>
            <a:p>
              <a:r>
                <a:rPr lang="es-CO" sz="1100" i="1" dirty="0"/>
                <a:t>Ilustración 4</a:t>
              </a:r>
              <a:endParaRPr lang="en-US" sz="1100" i="1" dirty="0"/>
            </a:p>
          </p:txBody>
        </p:sp>
      </p:grpSp>
    </p:spTree>
    <p:extLst>
      <p:ext uri="{BB962C8B-B14F-4D97-AF65-F5344CB8AC3E}">
        <p14:creationId xmlns:p14="http://schemas.microsoft.com/office/powerpoint/2010/main" val="3078302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6099" y="421475"/>
            <a:ext cx="10285312" cy="984562"/>
          </a:xfrm>
        </p:spPr>
        <p:txBody>
          <a:bodyPr/>
          <a:lstStyle/>
          <a:p>
            <a:pPr algn="just"/>
            <a:r>
              <a:rPr lang="es-CO" dirty="0"/>
              <a:t>MARCO TEÓRICO</a:t>
            </a:r>
          </a:p>
        </p:txBody>
      </p:sp>
      <p:sp>
        <p:nvSpPr>
          <p:cNvPr id="4" name="Rectángulo 3">
            <a:extLst>
              <a:ext uri="{FF2B5EF4-FFF2-40B4-BE49-F238E27FC236}">
                <a16:creationId xmlns:a16="http://schemas.microsoft.com/office/drawing/2014/main" id="{D0DC3F25-9D94-40A6-821E-A995B912AD54}"/>
              </a:ext>
            </a:extLst>
          </p:cNvPr>
          <p:cNvSpPr/>
          <p:nvPr/>
        </p:nvSpPr>
        <p:spPr>
          <a:xfrm>
            <a:off x="436099" y="913756"/>
            <a:ext cx="9910175" cy="461665"/>
          </a:xfrm>
          <a:prstGeom prst="rect">
            <a:avLst/>
          </a:prstGeom>
        </p:spPr>
        <p:txBody>
          <a:bodyPr wrap="square">
            <a:spAutoFit/>
          </a:bodyPr>
          <a:lstStyle/>
          <a:p>
            <a:pPr algn="ctr"/>
            <a:r>
              <a:rPr lang="en-US" sz="2400" b="1" dirty="0"/>
              <a:t>TIPOS DE DALTONISMO </a:t>
            </a:r>
            <a:endParaRPr lang="es-CO" sz="3200" b="1" dirty="0"/>
          </a:p>
        </p:txBody>
      </p:sp>
      <p:sp>
        <p:nvSpPr>
          <p:cNvPr id="3" name="CuadroTexto 2"/>
          <p:cNvSpPr txBox="1"/>
          <p:nvPr/>
        </p:nvSpPr>
        <p:spPr>
          <a:xfrm>
            <a:off x="716995" y="1780959"/>
            <a:ext cx="10285312" cy="646331"/>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t>Acromático: </a:t>
            </a:r>
            <a:r>
              <a:rPr lang="es-ES" dirty="0"/>
              <a:t>no hay percepción de ningún color, la visión es en blanco y negro con matices de gris. Es poco frecuente (1/100.000).</a:t>
            </a:r>
          </a:p>
        </p:txBody>
      </p:sp>
      <p:grpSp>
        <p:nvGrpSpPr>
          <p:cNvPr id="8" name="Grupo 7"/>
          <p:cNvGrpSpPr/>
          <p:nvPr/>
        </p:nvGrpSpPr>
        <p:grpSpPr>
          <a:xfrm>
            <a:off x="716995" y="2832828"/>
            <a:ext cx="4849616" cy="2982748"/>
            <a:chOff x="716995" y="2832828"/>
            <a:chExt cx="4849616" cy="2982748"/>
          </a:xfrm>
        </p:grpSpPr>
        <p:pic>
          <p:nvPicPr>
            <p:cNvPr id="6" name="Imagen 5"/>
            <p:cNvPicPr>
              <a:picLocks noChangeAspect="1"/>
            </p:cNvPicPr>
            <p:nvPr/>
          </p:nvPicPr>
          <p:blipFill>
            <a:blip r:embed="rId2"/>
            <a:stretch>
              <a:fillRect/>
            </a:stretch>
          </p:blipFill>
          <p:spPr>
            <a:xfrm>
              <a:off x="716995" y="2832828"/>
              <a:ext cx="4849616" cy="2721138"/>
            </a:xfrm>
            <a:prstGeom prst="rect">
              <a:avLst/>
            </a:prstGeom>
          </p:spPr>
        </p:pic>
        <p:sp>
          <p:nvSpPr>
            <p:cNvPr id="10" name="CuadroTexto 9"/>
            <p:cNvSpPr txBox="1"/>
            <p:nvPr/>
          </p:nvSpPr>
          <p:spPr>
            <a:xfrm>
              <a:off x="2554349" y="5553966"/>
              <a:ext cx="885179" cy="261610"/>
            </a:xfrm>
            <a:prstGeom prst="rect">
              <a:avLst/>
            </a:prstGeom>
            <a:noFill/>
          </p:spPr>
          <p:txBody>
            <a:bodyPr wrap="none" rtlCol="0">
              <a:spAutoFit/>
            </a:bodyPr>
            <a:lstStyle/>
            <a:p>
              <a:r>
                <a:rPr lang="es-CO" sz="1100" i="1" dirty="0"/>
                <a:t>Ilustración 5</a:t>
              </a:r>
              <a:endParaRPr lang="en-US" sz="1100" i="1" dirty="0"/>
            </a:p>
          </p:txBody>
        </p:sp>
      </p:grpSp>
      <p:grpSp>
        <p:nvGrpSpPr>
          <p:cNvPr id="9" name="Grupo 8"/>
          <p:cNvGrpSpPr/>
          <p:nvPr/>
        </p:nvGrpSpPr>
        <p:grpSpPr>
          <a:xfrm>
            <a:off x="5859650" y="2832828"/>
            <a:ext cx="5616801" cy="2982748"/>
            <a:chOff x="5859650" y="3063660"/>
            <a:chExt cx="5616801" cy="2581502"/>
          </a:xfrm>
        </p:grpSpPr>
        <p:pic>
          <p:nvPicPr>
            <p:cNvPr id="7" name="Imagen 6"/>
            <p:cNvPicPr>
              <a:picLocks noChangeAspect="1"/>
            </p:cNvPicPr>
            <p:nvPr/>
          </p:nvPicPr>
          <p:blipFill>
            <a:blip r:embed="rId3"/>
            <a:stretch>
              <a:fillRect/>
            </a:stretch>
          </p:blipFill>
          <p:spPr>
            <a:xfrm>
              <a:off x="5859650" y="3063660"/>
              <a:ext cx="5616801" cy="2220435"/>
            </a:xfrm>
            <a:prstGeom prst="rect">
              <a:avLst/>
            </a:prstGeom>
          </p:spPr>
        </p:pic>
        <p:sp>
          <p:nvSpPr>
            <p:cNvPr id="11" name="CuadroTexto 10"/>
            <p:cNvSpPr txBox="1"/>
            <p:nvPr/>
          </p:nvSpPr>
          <p:spPr>
            <a:xfrm>
              <a:off x="8080596" y="5383552"/>
              <a:ext cx="885179" cy="261610"/>
            </a:xfrm>
            <a:prstGeom prst="rect">
              <a:avLst/>
            </a:prstGeom>
            <a:noFill/>
          </p:spPr>
          <p:txBody>
            <a:bodyPr wrap="none" rtlCol="0">
              <a:spAutoFit/>
            </a:bodyPr>
            <a:lstStyle/>
            <a:p>
              <a:r>
                <a:rPr lang="es-CO" sz="1100" i="1" dirty="0"/>
                <a:t>Ilustración 6</a:t>
              </a:r>
              <a:endParaRPr lang="en-US" sz="1100" i="1" dirty="0"/>
            </a:p>
          </p:txBody>
        </p:sp>
      </p:grpSp>
    </p:spTree>
    <p:extLst>
      <p:ext uri="{BB962C8B-B14F-4D97-AF65-F5344CB8AC3E}">
        <p14:creationId xmlns:p14="http://schemas.microsoft.com/office/powerpoint/2010/main" val="227924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21781" y="821476"/>
            <a:ext cx="10285312" cy="984562"/>
          </a:xfrm>
        </p:spPr>
        <p:txBody>
          <a:bodyPr/>
          <a:lstStyle/>
          <a:p>
            <a:pPr algn="just"/>
            <a:r>
              <a:rPr lang="es-CO" dirty="0"/>
              <a:t>MARCO TEÓRICO</a:t>
            </a:r>
          </a:p>
        </p:txBody>
      </p:sp>
      <p:sp>
        <p:nvSpPr>
          <p:cNvPr id="3" name="CuadroTexto 2"/>
          <p:cNvSpPr txBox="1"/>
          <p:nvPr/>
        </p:nvSpPr>
        <p:spPr>
          <a:xfrm>
            <a:off x="700952" y="1144589"/>
            <a:ext cx="1028531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Dicromático</a:t>
            </a:r>
          </a:p>
        </p:txBody>
      </p:sp>
      <p:grpSp>
        <p:nvGrpSpPr>
          <p:cNvPr id="5" name="Grupo 4"/>
          <p:cNvGrpSpPr/>
          <p:nvPr/>
        </p:nvGrpSpPr>
        <p:grpSpPr>
          <a:xfrm>
            <a:off x="700952" y="1861248"/>
            <a:ext cx="10862253" cy="2977175"/>
            <a:chOff x="957625" y="2257488"/>
            <a:chExt cx="10862253" cy="2977175"/>
          </a:xfrm>
        </p:grpSpPr>
        <p:pic>
          <p:nvPicPr>
            <p:cNvPr id="5122" name="Picture 2" descr="tipos de datonis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25" y="2257488"/>
              <a:ext cx="10862253" cy="271556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256154" y="4973053"/>
              <a:ext cx="885179" cy="261610"/>
            </a:xfrm>
            <a:prstGeom prst="rect">
              <a:avLst/>
            </a:prstGeom>
            <a:noFill/>
          </p:spPr>
          <p:txBody>
            <a:bodyPr wrap="none" rtlCol="0">
              <a:spAutoFit/>
            </a:bodyPr>
            <a:lstStyle/>
            <a:p>
              <a:r>
                <a:rPr lang="es-CO" sz="1100" i="1" dirty="0"/>
                <a:t>Ilustración 7</a:t>
              </a:r>
              <a:endParaRPr lang="en-US" sz="1100" i="1" dirty="0"/>
            </a:p>
          </p:txBody>
        </p:sp>
      </p:grpSp>
    </p:spTree>
    <p:extLst>
      <p:ext uri="{BB962C8B-B14F-4D97-AF65-F5344CB8AC3E}">
        <p14:creationId xmlns:p14="http://schemas.microsoft.com/office/powerpoint/2010/main" val="78141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5122" y="698933"/>
            <a:ext cx="10285312" cy="984562"/>
          </a:xfrm>
        </p:spPr>
        <p:txBody>
          <a:bodyPr/>
          <a:lstStyle/>
          <a:p>
            <a:pPr algn="just"/>
            <a:r>
              <a:rPr lang="es-CO" dirty="0"/>
              <a:t>MARCO TEÓRICO</a:t>
            </a:r>
          </a:p>
        </p:txBody>
      </p:sp>
      <p:sp>
        <p:nvSpPr>
          <p:cNvPr id="3" name="CuadroTexto 2"/>
          <p:cNvSpPr txBox="1"/>
          <p:nvPr/>
        </p:nvSpPr>
        <p:spPr>
          <a:xfrm>
            <a:off x="765122" y="1436971"/>
            <a:ext cx="10239763" cy="646331"/>
          </a:xfrm>
          <a:prstGeom prst="rect">
            <a:avLst/>
          </a:prstGeom>
          <a:noFill/>
        </p:spPr>
        <p:txBody>
          <a:bodyPr wrap="square" rtlCol="0">
            <a:spAutoFit/>
          </a:bodyPr>
          <a:lstStyle/>
          <a:p>
            <a:pPr marL="342900" indent="-342900" algn="just">
              <a:buFont typeface="+mj-lt"/>
              <a:buAutoNum type="arabicPeriod"/>
            </a:pPr>
            <a:r>
              <a:rPr lang="es-ES" b="1" dirty="0"/>
              <a:t>Deuteranopía: </a:t>
            </a:r>
            <a:r>
              <a:rPr lang="es-ES" dirty="0"/>
              <a:t>ausencia de foto receptores al verde. La parte del espectro de colores que normalmente se ve verde, se ve gris. </a:t>
            </a:r>
          </a:p>
        </p:txBody>
      </p:sp>
      <p:grpSp>
        <p:nvGrpSpPr>
          <p:cNvPr id="4" name="Grupo 3"/>
          <p:cNvGrpSpPr/>
          <p:nvPr/>
        </p:nvGrpSpPr>
        <p:grpSpPr>
          <a:xfrm>
            <a:off x="765122" y="2600272"/>
            <a:ext cx="5010036" cy="3079726"/>
            <a:chOff x="765122" y="2600272"/>
            <a:chExt cx="5010036" cy="3079726"/>
          </a:xfrm>
        </p:grpSpPr>
        <p:pic>
          <p:nvPicPr>
            <p:cNvPr id="6146" name="Picture 2" descr="Guanajua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22" y="2600272"/>
              <a:ext cx="5010036" cy="281814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2682686" y="5418388"/>
              <a:ext cx="885179" cy="261610"/>
            </a:xfrm>
            <a:prstGeom prst="rect">
              <a:avLst/>
            </a:prstGeom>
            <a:noFill/>
          </p:spPr>
          <p:txBody>
            <a:bodyPr wrap="none" rtlCol="0">
              <a:spAutoFit/>
            </a:bodyPr>
            <a:lstStyle/>
            <a:p>
              <a:r>
                <a:rPr lang="es-CO" sz="1100" i="1" dirty="0"/>
                <a:t>Ilustración 8</a:t>
              </a:r>
              <a:endParaRPr lang="en-US" sz="1100" i="1" dirty="0"/>
            </a:p>
          </p:txBody>
        </p:sp>
      </p:grpSp>
      <p:grpSp>
        <p:nvGrpSpPr>
          <p:cNvPr id="5" name="Grupo 4"/>
          <p:cNvGrpSpPr/>
          <p:nvPr/>
        </p:nvGrpSpPr>
        <p:grpSpPr>
          <a:xfrm>
            <a:off x="6363870" y="2600272"/>
            <a:ext cx="5009983" cy="3079726"/>
            <a:chOff x="6363870" y="2600272"/>
            <a:chExt cx="5009983" cy="3079726"/>
          </a:xfrm>
        </p:grpSpPr>
        <p:pic>
          <p:nvPicPr>
            <p:cNvPr id="7170" name="Picture 2" descr="Deuteranop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870" y="2600272"/>
              <a:ext cx="5009983" cy="281811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8281407" y="5418388"/>
              <a:ext cx="885179" cy="261610"/>
            </a:xfrm>
            <a:prstGeom prst="rect">
              <a:avLst/>
            </a:prstGeom>
            <a:noFill/>
          </p:spPr>
          <p:txBody>
            <a:bodyPr wrap="none" rtlCol="0">
              <a:spAutoFit/>
            </a:bodyPr>
            <a:lstStyle/>
            <a:p>
              <a:r>
                <a:rPr lang="es-CO" sz="1100" i="1" dirty="0"/>
                <a:t>Ilustración 9</a:t>
              </a:r>
              <a:endParaRPr lang="en-US" sz="1100" i="1" dirty="0"/>
            </a:p>
          </p:txBody>
        </p:sp>
      </p:grpSp>
    </p:spTree>
    <p:extLst>
      <p:ext uri="{BB962C8B-B14F-4D97-AF65-F5344CB8AC3E}">
        <p14:creationId xmlns:p14="http://schemas.microsoft.com/office/powerpoint/2010/main" val="1088318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5122" y="637558"/>
            <a:ext cx="10285312" cy="984562"/>
          </a:xfrm>
        </p:spPr>
        <p:txBody>
          <a:bodyPr/>
          <a:lstStyle/>
          <a:p>
            <a:pPr algn="just"/>
            <a:r>
              <a:rPr lang="es-CO" dirty="0"/>
              <a:t>MARCO TEÓRICO</a:t>
            </a:r>
          </a:p>
        </p:txBody>
      </p:sp>
      <p:sp>
        <p:nvSpPr>
          <p:cNvPr id="3" name="CuadroTexto 2"/>
          <p:cNvSpPr txBox="1"/>
          <p:nvPr/>
        </p:nvSpPr>
        <p:spPr>
          <a:xfrm>
            <a:off x="765122" y="1436971"/>
            <a:ext cx="10239763" cy="646331"/>
          </a:xfrm>
          <a:prstGeom prst="rect">
            <a:avLst/>
          </a:prstGeom>
          <a:noFill/>
        </p:spPr>
        <p:txBody>
          <a:bodyPr wrap="square" rtlCol="0">
            <a:spAutoFit/>
          </a:bodyPr>
          <a:lstStyle/>
          <a:p>
            <a:r>
              <a:rPr lang="es-ES" b="1" dirty="0"/>
              <a:t>2.   Protanopía: </a:t>
            </a:r>
            <a:r>
              <a:rPr lang="es-ES" dirty="0"/>
              <a:t>ausencia de foto receptores al rojo. La parte del espectro de colores que normalmente se ve rojo-verde, se ve gris. </a:t>
            </a:r>
          </a:p>
        </p:txBody>
      </p:sp>
      <p:pic>
        <p:nvPicPr>
          <p:cNvPr id="6146" name="Picture 2" descr="Guanajua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22" y="2600272"/>
            <a:ext cx="5010036" cy="28181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o 4"/>
          <p:cNvGrpSpPr/>
          <p:nvPr/>
        </p:nvGrpSpPr>
        <p:grpSpPr>
          <a:xfrm>
            <a:off x="6396903" y="2600273"/>
            <a:ext cx="5010034" cy="3079754"/>
            <a:chOff x="6396903" y="2600273"/>
            <a:chExt cx="5010034" cy="3079754"/>
          </a:xfrm>
        </p:grpSpPr>
        <p:pic>
          <p:nvPicPr>
            <p:cNvPr id="6148" name="Picture 4" descr="Protanop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903" y="2600273"/>
              <a:ext cx="5010034" cy="2818145"/>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8314467" y="5418417"/>
              <a:ext cx="957313" cy="261610"/>
            </a:xfrm>
            <a:prstGeom prst="rect">
              <a:avLst/>
            </a:prstGeom>
            <a:noFill/>
          </p:spPr>
          <p:txBody>
            <a:bodyPr wrap="none" rtlCol="0">
              <a:spAutoFit/>
            </a:bodyPr>
            <a:lstStyle/>
            <a:p>
              <a:r>
                <a:rPr lang="es-CO" sz="1100" i="1" dirty="0"/>
                <a:t>Ilustración 10</a:t>
              </a:r>
              <a:endParaRPr lang="en-US" sz="1100" i="1" dirty="0"/>
            </a:p>
          </p:txBody>
        </p:sp>
      </p:grpSp>
    </p:spTree>
    <p:extLst>
      <p:ext uri="{BB962C8B-B14F-4D97-AF65-F5344CB8AC3E}">
        <p14:creationId xmlns:p14="http://schemas.microsoft.com/office/powerpoint/2010/main" val="27604546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16748</TotalTime>
  <Words>2131</Words>
  <Application>Microsoft Office PowerPoint</Application>
  <PresentationFormat>Panorámica</PresentationFormat>
  <Paragraphs>118</Paragraphs>
  <Slides>24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Batang</vt:lpstr>
      <vt:lpstr>Arial</vt:lpstr>
      <vt:lpstr>Calibri</vt:lpstr>
      <vt:lpstr>Calibri Light</vt:lpstr>
      <vt:lpstr>Century Gothic</vt:lpstr>
      <vt:lpstr>Tema de Office</vt:lpstr>
      <vt:lpstr> APLICACIÓN WEB PARA LA DEFINICION DEL DALTONISMO COMO APOYO AL PRE-DIAGNOSTICO CLINICO DE ESPECIALISTAS DE LA SALUD VISUAL </vt:lpstr>
      <vt:lpstr>INTRODUCCIÓN</vt:lpstr>
      <vt:lpstr>PLANTEAMIENTO DEL PROBLEMA</vt:lpstr>
      <vt:lpstr>OBJETIVO GENERAL Y OBJETIVOS ESPECÍFICOS</vt:lpstr>
      <vt:lpstr>JUSTIFICACIÓN</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Análisis e Interpretación de resultados</vt:lpstr>
      <vt:lpstr>Análisis e Interpretación de resultados</vt:lpstr>
      <vt:lpstr>Análisis e Interpretación de resultados</vt:lpstr>
      <vt:lpstr>Análisis e Interpretación de resultados</vt:lpstr>
      <vt:lpstr>Análisis e Interpretación de resultados</vt:lpstr>
      <vt:lpstr>Conclusiones</vt:lpstr>
      <vt:lpstr>Conclusiones</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Aramirezp</dc:creator>
  <cp:lastModifiedBy>Juan Camilo Arciniegas</cp:lastModifiedBy>
  <cp:revision>2232</cp:revision>
  <cp:lastPrinted>2017-04-25T23:06:26Z</cp:lastPrinted>
  <dcterms:created xsi:type="dcterms:W3CDTF">2017-03-31T14:04:32Z</dcterms:created>
  <dcterms:modified xsi:type="dcterms:W3CDTF">2024-11-25T03:40:15Z</dcterms:modified>
</cp:coreProperties>
</file>